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5224" r:id="rId3"/>
    <p:sldId id="286" r:id="rId5"/>
    <p:sldId id="5300243" r:id="rId6"/>
    <p:sldId id="5300244" r:id="rId7"/>
    <p:sldId id="260" r:id="rId8"/>
    <p:sldId id="5300245" r:id="rId9"/>
    <p:sldId id="262" r:id="rId10"/>
    <p:sldId id="5300246" r:id="rId11"/>
    <p:sldId id="265" r:id="rId12"/>
    <p:sldId id="266" r:id="rId13"/>
    <p:sldId id="267" r:id="rId14"/>
    <p:sldId id="268" r:id="rId15"/>
    <p:sldId id="5300247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6314" autoAdjust="0"/>
  </p:normalViewPr>
  <p:slideViewPr>
    <p:cSldViewPr snapToGrid="0" showGuides="1">
      <p:cViewPr varScale="1">
        <p:scale>
          <a:sx n="72" d="100"/>
          <a:sy n="72" d="100"/>
        </p:scale>
        <p:origin x="8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9" Type="http://schemas.openxmlformats.org/officeDocument/2006/relationships/tags" Target="tags/tag19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1755C-DA8A-432B-95C8-4C2F2F07E3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2DCB1-4D19-478D-B54C-167764CFED2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更多精美模板请访问卡卡办公网：</a:t>
            </a:r>
            <a:r>
              <a:rPr lang="en-US" altLang="zh-CN" smtClean="0"/>
              <a:t>https://www.kakappt.com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 smtClean="0"/>
              <a:t>更多精美模板请访问卡卡办公网：</a:t>
            </a:r>
            <a:r>
              <a:rPr lang="en-US" altLang="zh-CN" smtClean="0"/>
              <a:t>https://www.kakappt.com</a:t>
            </a:r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更多精美模板请访问卡卡办公网：</a:t>
            </a:r>
            <a:r>
              <a:rPr lang="en-US" altLang="zh-CN" smtClean="0"/>
              <a:t>https://www.kakappt.com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2DCB1-4D19-478D-B54C-167764CFED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2DCB1-4D19-478D-B54C-167764CFED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2DCB1-4D19-478D-B54C-167764CFED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2DCB1-4D19-478D-B54C-167764CFED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2DCB1-4D19-478D-B54C-167764CFED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2DCB1-4D19-478D-B54C-167764CFED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AC13C-22DB-4CC7-A2D0-E7CC57939F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kakappt.com_bq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20XX/12/11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D3AC31-507F-4220-ABB0-EF303866A4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20XX/12/11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D3AC31-507F-4220-ABB0-EF303866A4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20XX/12/11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D3AC31-507F-4220-ABB0-EF303866A4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random/>
      </p:transition>
    </mc:Choice>
    <mc:Fallback>
      <p:transition spd="slow" advClick="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3567764" cy="35623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12192000" cy="28960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4" cstate="email"/>
          <a:stretch>
            <a:fillRect/>
          </a:stretch>
        </p:blipFill>
        <p:spPr>
          <a:xfrm>
            <a:off x="0" y="3837489"/>
            <a:ext cx="12192000" cy="3020511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5" cstate="email"/>
          <a:stretch>
            <a:fillRect/>
          </a:stretch>
        </p:blipFill>
        <p:spPr>
          <a:xfrm flipH="1">
            <a:off x="0" y="2636448"/>
            <a:ext cx="6629400" cy="4221552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20XX/12/11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D3AC31-507F-4220-ABB0-EF303866A4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20XX/12/11</a:t>
            </a:r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D3AC31-507F-4220-ABB0-EF303866A4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20XX/12/11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D3AC31-507F-4220-ABB0-EF303866A4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20XX/12/11</a:t>
            </a: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D3AC31-507F-4220-ABB0-EF303866A413}" type="slidenum">
              <a:rPr lang="zh-CN" altLang="en-US" smtClean="0"/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6564036"/>
            <a:ext cx="12192000" cy="2939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20XX/12/11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D3AC31-507F-4220-ABB0-EF303866A4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file:///D:\qq&#25991;&#20214;\712321467\Image\C2C\Image2\%7b75232B38-A165-1FB7-499C-2E1C792CACB5%7d.png" TargetMode="Externa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link="rId15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0" Type="http://schemas.openxmlformats.org/officeDocument/2006/relationships/notesSlide" Target="../notesSlides/notesSlide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14.xml"/><Relationship Id="rId2" Type="http://schemas.openxmlformats.org/officeDocument/2006/relationships/tags" Target="../tags/tag18.xml"/><Relationship Id="rId1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8.xml"/><Relationship Id="rId3" Type="http://schemas.openxmlformats.org/officeDocument/2006/relationships/slideLayout" Target="../slideLayouts/slideLayout8.xml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8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4.xml"/><Relationship Id="rId2" Type="http://schemas.openxmlformats.org/officeDocument/2006/relationships/tags" Target="../tags/tag9.xml"/><Relationship Id="rId1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4.xml"/><Relationship Id="rId2" Type="http://schemas.openxmlformats.org/officeDocument/2006/relationships/tags" Target="../tags/tag10.xml"/><Relationship Id="rId1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5.xml"/><Relationship Id="rId6" Type="http://schemas.openxmlformats.org/officeDocument/2006/relationships/slideLayout" Target="../slideLayouts/slideLayout8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4.xml"/><Relationship Id="rId2" Type="http://schemas.openxmlformats.org/officeDocument/2006/relationships/tags" Target="../tags/tag16.xml"/><Relationship Id="rId1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14.xml"/><Relationship Id="rId2" Type="http://schemas.openxmlformats.org/officeDocument/2006/relationships/tags" Target="../tags/tag17.xml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矩形: 圆角 10"/>
          <p:cNvSpPr/>
          <p:nvPr/>
        </p:nvSpPr>
        <p:spPr>
          <a:xfrm>
            <a:off x="6638079" y="2050206"/>
            <a:ext cx="4464000" cy="504000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chemeClr val="accent1"/>
              </a:gs>
              <a:gs pos="0">
                <a:schemeClr val="accent1">
                  <a:lumMod val="90000"/>
                  <a:lumOff val="10000"/>
                </a:schemeClr>
              </a:gs>
            </a:gsLst>
            <a:lin ang="5400000" scaled="1"/>
          </a:gradFill>
          <a:ln>
            <a:noFill/>
          </a:ln>
          <a:effectLst>
            <a:outerShdw blurRad="508000" dist="63500" dir="5400000" sx="101000" sy="101000" algn="ctr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1">
            <a:noAutofit/>
          </a:bodyPr>
          <a:lstStyle/>
          <a:p>
            <a:pPr algn="ctr"/>
            <a:r>
              <a:rPr lang="zh-CN" altLang="en-US" sz="2000">
                <a:solidFill>
                  <a:schemeClr val="bg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绿色全国节能宣传周主题教育课件</a:t>
            </a:r>
            <a:endParaRPr lang="zh-CN" altLang="en-US" sz="2000">
              <a:solidFill>
                <a:schemeClr val="bg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cxnSp>
        <p:nvCxnSpPr>
          <p:cNvPr id="39" name="直接连接符 38"/>
          <p:cNvCxnSpPr/>
          <p:nvPr/>
        </p:nvCxnSpPr>
        <p:spPr>
          <a:xfrm>
            <a:off x="9582946" y="4588328"/>
            <a:ext cx="16981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组合 49"/>
          <p:cNvGrpSpPr/>
          <p:nvPr/>
        </p:nvGrpSpPr>
        <p:grpSpPr>
          <a:xfrm>
            <a:off x="7395845" y="5018405"/>
            <a:ext cx="2122805" cy="646430"/>
            <a:chOff x="1309251" y="4444003"/>
            <a:chExt cx="1182663" cy="288000"/>
          </a:xfrm>
        </p:grpSpPr>
        <p:grpSp>
          <p:nvGrpSpPr>
            <p:cNvPr id="52" name="PA_组合 58"/>
            <p:cNvGrpSpPr/>
            <p:nvPr>
              <p:custDataLst>
                <p:tags r:id="rId1"/>
              </p:custDataLst>
            </p:nvPr>
          </p:nvGrpSpPr>
          <p:grpSpPr>
            <a:xfrm>
              <a:off x="2203914" y="4444003"/>
              <a:ext cx="288000" cy="288000"/>
              <a:chOff x="4604666" y="4373847"/>
              <a:chExt cx="715716" cy="719821"/>
            </a:xfrm>
          </p:grpSpPr>
          <p:sp>
            <p:nvSpPr>
              <p:cNvPr id="59" name="Oval 28"/>
              <p:cNvSpPr/>
              <p:nvPr/>
            </p:nvSpPr>
            <p:spPr>
              <a:xfrm>
                <a:off x="4604666" y="4373847"/>
                <a:ext cx="715716" cy="71982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73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endParaRPr>
              </a:p>
            </p:txBody>
          </p:sp>
          <p:sp>
            <p:nvSpPr>
              <p:cNvPr id="61" name="Freeform 7"/>
              <p:cNvSpPr/>
              <p:nvPr/>
            </p:nvSpPr>
            <p:spPr bwMode="auto">
              <a:xfrm>
                <a:off x="4783598" y="4721918"/>
                <a:ext cx="357856" cy="207410"/>
              </a:xfrm>
              <a:custGeom>
                <a:avLst/>
                <a:gdLst>
                  <a:gd name="T0" fmla="*/ 103 w 103"/>
                  <a:gd name="T1" fmla="*/ 33 h 60"/>
                  <a:gd name="T2" fmla="*/ 94 w 103"/>
                  <a:gd name="T3" fmla="*/ 10 h 60"/>
                  <a:gd name="T4" fmla="*/ 68 w 103"/>
                  <a:gd name="T5" fmla="*/ 0 h 60"/>
                  <a:gd name="T6" fmla="*/ 68 w 103"/>
                  <a:gd name="T7" fmla="*/ 0 h 60"/>
                  <a:gd name="T8" fmla="*/ 67 w 103"/>
                  <a:gd name="T9" fmla="*/ 0 h 60"/>
                  <a:gd name="T10" fmla="*/ 59 w 103"/>
                  <a:gd name="T11" fmla="*/ 38 h 60"/>
                  <a:gd name="T12" fmla="*/ 55 w 103"/>
                  <a:gd name="T13" fmla="*/ 12 h 60"/>
                  <a:gd name="T14" fmla="*/ 58 w 103"/>
                  <a:gd name="T15" fmla="*/ 6 h 60"/>
                  <a:gd name="T16" fmla="*/ 53 w 103"/>
                  <a:gd name="T17" fmla="*/ 2 h 60"/>
                  <a:gd name="T18" fmla="*/ 52 w 103"/>
                  <a:gd name="T19" fmla="*/ 2 h 60"/>
                  <a:gd name="T20" fmla="*/ 52 w 103"/>
                  <a:gd name="T21" fmla="*/ 2 h 60"/>
                  <a:gd name="T22" fmla="*/ 50 w 103"/>
                  <a:gd name="T23" fmla="*/ 2 h 60"/>
                  <a:gd name="T24" fmla="*/ 46 w 103"/>
                  <a:gd name="T25" fmla="*/ 6 h 60"/>
                  <a:gd name="T26" fmla="*/ 49 w 103"/>
                  <a:gd name="T27" fmla="*/ 12 h 60"/>
                  <a:gd name="T28" fmla="*/ 44 w 103"/>
                  <a:gd name="T29" fmla="*/ 38 h 60"/>
                  <a:gd name="T30" fmla="*/ 36 w 103"/>
                  <a:gd name="T31" fmla="*/ 0 h 60"/>
                  <a:gd name="T32" fmla="*/ 36 w 103"/>
                  <a:gd name="T33" fmla="*/ 0 h 60"/>
                  <a:gd name="T34" fmla="*/ 35 w 103"/>
                  <a:gd name="T35" fmla="*/ 0 h 60"/>
                  <a:gd name="T36" fmla="*/ 9 w 103"/>
                  <a:gd name="T37" fmla="*/ 10 h 60"/>
                  <a:gd name="T38" fmla="*/ 1 w 103"/>
                  <a:gd name="T39" fmla="*/ 33 h 60"/>
                  <a:gd name="T40" fmla="*/ 0 w 103"/>
                  <a:gd name="T41" fmla="*/ 57 h 60"/>
                  <a:gd name="T42" fmla="*/ 19 w 103"/>
                  <a:gd name="T43" fmla="*/ 59 h 60"/>
                  <a:gd name="T44" fmla="*/ 19 w 103"/>
                  <a:gd name="T45" fmla="*/ 38 h 60"/>
                  <a:gd name="T46" fmla="*/ 21 w 103"/>
                  <a:gd name="T47" fmla="*/ 30 h 60"/>
                  <a:gd name="T48" fmla="*/ 21 w 103"/>
                  <a:gd name="T49" fmla="*/ 59 h 60"/>
                  <a:gd name="T50" fmla="*/ 52 w 103"/>
                  <a:gd name="T51" fmla="*/ 60 h 60"/>
                  <a:gd name="T52" fmla="*/ 82 w 103"/>
                  <a:gd name="T53" fmla="*/ 59 h 60"/>
                  <a:gd name="T54" fmla="*/ 82 w 103"/>
                  <a:gd name="T55" fmla="*/ 30 h 60"/>
                  <a:gd name="T56" fmla="*/ 84 w 103"/>
                  <a:gd name="T57" fmla="*/ 38 h 60"/>
                  <a:gd name="T58" fmla="*/ 84 w 103"/>
                  <a:gd name="T59" fmla="*/ 59 h 60"/>
                  <a:gd name="T60" fmla="*/ 103 w 103"/>
                  <a:gd name="T61" fmla="*/ 57 h 60"/>
                  <a:gd name="T62" fmla="*/ 103 w 103"/>
                  <a:gd name="T63" fmla="*/ 33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03" h="60">
                    <a:moveTo>
                      <a:pt x="103" y="33"/>
                    </a:moveTo>
                    <a:cubicBezTo>
                      <a:pt x="101" y="17"/>
                      <a:pt x="97" y="12"/>
                      <a:pt x="94" y="10"/>
                    </a:cubicBezTo>
                    <a:cubicBezTo>
                      <a:pt x="87" y="6"/>
                      <a:pt x="73" y="2"/>
                      <a:pt x="68" y="0"/>
                    </a:cubicBezTo>
                    <a:cubicBezTo>
                      <a:pt x="68" y="0"/>
                      <a:pt x="68" y="0"/>
                      <a:pt x="68" y="0"/>
                    </a:cubicBezTo>
                    <a:cubicBezTo>
                      <a:pt x="68" y="0"/>
                      <a:pt x="68" y="0"/>
                      <a:pt x="67" y="0"/>
                    </a:cubicBezTo>
                    <a:cubicBezTo>
                      <a:pt x="67" y="5"/>
                      <a:pt x="59" y="38"/>
                      <a:pt x="59" y="38"/>
                    </a:cubicBezTo>
                    <a:cubicBezTo>
                      <a:pt x="59" y="38"/>
                      <a:pt x="55" y="12"/>
                      <a:pt x="55" y="12"/>
                    </a:cubicBezTo>
                    <a:cubicBezTo>
                      <a:pt x="55" y="12"/>
                      <a:pt x="58" y="6"/>
                      <a:pt x="58" y="6"/>
                    </a:cubicBezTo>
                    <a:cubicBezTo>
                      <a:pt x="53" y="2"/>
                      <a:pt x="53" y="2"/>
                      <a:pt x="53" y="2"/>
                    </a:cubicBezTo>
                    <a:cubicBezTo>
                      <a:pt x="52" y="2"/>
                      <a:pt x="52" y="2"/>
                      <a:pt x="52" y="2"/>
                    </a:cubicBezTo>
                    <a:cubicBezTo>
                      <a:pt x="52" y="2"/>
                      <a:pt x="52" y="2"/>
                      <a:pt x="52" y="2"/>
                    </a:cubicBezTo>
                    <a:cubicBezTo>
                      <a:pt x="50" y="2"/>
                      <a:pt x="50" y="2"/>
                      <a:pt x="50" y="2"/>
                    </a:cubicBezTo>
                    <a:cubicBezTo>
                      <a:pt x="46" y="6"/>
                      <a:pt x="46" y="6"/>
                      <a:pt x="46" y="6"/>
                    </a:cubicBezTo>
                    <a:cubicBezTo>
                      <a:pt x="49" y="12"/>
                      <a:pt x="49" y="12"/>
                      <a:pt x="49" y="12"/>
                    </a:cubicBezTo>
                    <a:cubicBezTo>
                      <a:pt x="44" y="38"/>
                      <a:pt x="44" y="38"/>
                      <a:pt x="44" y="38"/>
                    </a:cubicBezTo>
                    <a:cubicBezTo>
                      <a:pt x="44" y="38"/>
                      <a:pt x="37" y="5"/>
                      <a:pt x="36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6" y="0"/>
                      <a:pt x="35" y="0"/>
                      <a:pt x="35" y="0"/>
                    </a:cubicBezTo>
                    <a:cubicBezTo>
                      <a:pt x="30" y="2"/>
                      <a:pt x="16" y="6"/>
                      <a:pt x="9" y="10"/>
                    </a:cubicBezTo>
                    <a:cubicBezTo>
                      <a:pt x="7" y="12"/>
                      <a:pt x="2" y="17"/>
                      <a:pt x="1" y="33"/>
                    </a:cubicBezTo>
                    <a:cubicBezTo>
                      <a:pt x="1" y="34"/>
                      <a:pt x="1" y="47"/>
                      <a:pt x="0" y="57"/>
                    </a:cubicBezTo>
                    <a:cubicBezTo>
                      <a:pt x="7" y="58"/>
                      <a:pt x="12" y="59"/>
                      <a:pt x="19" y="59"/>
                    </a:cubicBezTo>
                    <a:cubicBezTo>
                      <a:pt x="19" y="52"/>
                      <a:pt x="19" y="41"/>
                      <a:pt x="19" y="38"/>
                    </a:cubicBezTo>
                    <a:cubicBezTo>
                      <a:pt x="19" y="35"/>
                      <a:pt x="20" y="32"/>
                      <a:pt x="21" y="30"/>
                    </a:cubicBezTo>
                    <a:cubicBezTo>
                      <a:pt x="21" y="59"/>
                      <a:pt x="21" y="59"/>
                      <a:pt x="21" y="59"/>
                    </a:cubicBezTo>
                    <a:cubicBezTo>
                      <a:pt x="30" y="60"/>
                      <a:pt x="42" y="60"/>
                      <a:pt x="52" y="60"/>
                    </a:cubicBezTo>
                    <a:cubicBezTo>
                      <a:pt x="62" y="60"/>
                      <a:pt x="73" y="60"/>
                      <a:pt x="82" y="59"/>
                    </a:cubicBezTo>
                    <a:cubicBezTo>
                      <a:pt x="82" y="30"/>
                      <a:pt x="82" y="30"/>
                      <a:pt x="82" y="30"/>
                    </a:cubicBezTo>
                    <a:cubicBezTo>
                      <a:pt x="83" y="32"/>
                      <a:pt x="84" y="35"/>
                      <a:pt x="84" y="38"/>
                    </a:cubicBezTo>
                    <a:cubicBezTo>
                      <a:pt x="84" y="41"/>
                      <a:pt x="84" y="52"/>
                      <a:pt x="84" y="59"/>
                    </a:cubicBezTo>
                    <a:cubicBezTo>
                      <a:pt x="91" y="58"/>
                      <a:pt x="97" y="58"/>
                      <a:pt x="103" y="57"/>
                    </a:cubicBezTo>
                    <a:cubicBezTo>
                      <a:pt x="103" y="47"/>
                      <a:pt x="103" y="34"/>
                      <a:pt x="103" y="3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6" tIns="45708" rIns="91416" bIns="45708" numCol="1" anchor="t" anchorCtr="0" compatLnSpc="1"/>
              <a:lstStyle/>
              <a:p>
                <a:endParaRPr lang="zh-CN" altLang="en-US" sz="135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endParaRPr>
              </a:p>
            </p:txBody>
          </p:sp>
          <p:sp>
            <p:nvSpPr>
              <p:cNvPr id="63" name="Freeform 8"/>
              <p:cNvSpPr/>
              <p:nvPr/>
            </p:nvSpPr>
            <p:spPr bwMode="auto">
              <a:xfrm>
                <a:off x="4882019" y="4531827"/>
                <a:ext cx="162561" cy="190091"/>
              </a:xfrm>
              <a:custGeom>
                <a:avLst/>
                <a:gdLst>
                  <a:gd name="T0" fmla="*/ 4 w 52"/>
                  <a:gd name="T1" fmla="*/ 25 h 61"/>
                  <a:gd name="T2" fmla="*/ 0 w 52"/>
                  <a:gd name="T3" fmla="*/ 29 h 61"/>
                  <a:gd name="T4" fmla="*/ 5 w 52"/>
                  <a:gd name="T5" fmla="*/ 39 h 61"/>
                  <a:gd name="T6" fmla="*/ 26 w 52"/>
                  <a:gd name="T7" fmla="*/ 61 h 61"/>
                  <a:gd name="T8" fmla="*/ 47 w 52"/>
                  <a:gd name="T9" fmla="*/ 39 h 61"/>
                  <a:gd name="T10" fmla="*/ 52 w 52"/>
                  <a:gd name="T11" fmla="*/ 29 h 61"/>
                  <a:gd name="T12" fmla="*/ 48 w 52"/>
                  <a:gd name="T13" fmla="*/ 25 h 61"/>
                  <a:gd name="T14" fmla="*/ 26 w 52"/>
                  <a:gd name="T15" fmla="*/ 0 h 61"/>
                  <a:gd name="T16" fmla="*/ 4 w 52"/>
                  <a:gd name="T17" fmla="*/ 25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2" h="61">
                    <a:moveTo>
                      <a:pt x="4" y="25"/>
                    </a:moveTo>
                    <a:cubicBezTo>
                      <a:pt x="2" y="25"/>
                      <a:pt x="0" y="27"/>
                      <a:pt x="0" y="29"/>
                    </a:cubicBezTo>
                    <a:cubicBezTo>
                      <a:pt x="0" y="33"/>
                      <a:pt x="2" y="39"/>
                      <a:pt x="5" y="39"/>
                    </a:cubicBezTo>
                    <a:cubicBezTo>
                      <a:pt x="8" y="51"/>
                      <a:pt x="15" y="61"/>
                      <a:pt x="26" y="61"/>
                    </a:cubicBezTo>
                    <a:cubicBezTo>
                      <a:pt x="37" y="61"/>
                      <a:pt x="44" y="51"/>
                      <a:pt x="47" y="39"/>
                    </a:cubicBezTo>
                    <a:cubicBezTo>
                      <a:pt x="50" y="38"/>
                      <a:pt x="52" y="33"/>
                      <a:pt x="52" y="29"/>
                    </a:cubicBezTo>
                    <a:cubicBezTo>
                      <a:pt x="51" y="27"/>
                      <a:pt x="50" y="26"/>
                      <a:pt x="48" y="25"/>
                    </a:cubicBezTo>
                    <a:cubicBezTo>
                      <a:pt x="48" y="11"/>
                      <a:pt x="39" y="0"/>
                      <a:pt x="26" y="0"/>
                    </a:cubicBezTo>
                    <a:cubicBezTo>
                      <a:pt x="13" y="0"/>
                      <a:pt x="4" y="11"/>
                      <a:pt x="4" y="2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6" tIns="45708" rIns="91416" bIns="45708" numCol="1" anchor="t" anchorCtr="0" compatLnSpc="1"/>
              <a:lstStyle/>
              <a:p>
                <a:endParaRPr lang="zh-CN" altLang="en-US" sz="135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endParaRPr>
              </a:p>
            </p:txBody>
          </p:sp>
        </p:grpSp>
        <p:sp>
          <p:nvSpPr>
            <p:cNvPr id="53" name="PA_矩形 3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1309251" y="4458148"/>
              <a:ext cx="817569" cy="191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8555" tIns="34279" rIns="68555" bIns="34279">
              <a:noAutofit/>
            </a:bodyPr>
            <a:lstStyle/>
            <a:p>
              <a:pPr algn="ctr">
                <a:spcBef>
                  <a:spcPct val="0"/>
                </a:spcBef>
                <a:buFont typeface="Arial" panose="020B0604020202020204"/>
                <a:buNone/>
              </a:pPr>
              <a:r>
                <a:rPr lang="zh-CN" altLang="en-US" sz="24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  <a:sym typeface="思源黑体 CN Regular" panose="020B0500000000000000" pitchFamily="34" charset="-122"/>
                </a:rPr>
                <a:t>城阳二中</a:t>
              </a:r>
              <a:endPara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Arial" panose="020B0604020202020204" pitchFamily="34" charset="0"/>
                <a:sym typeface="思源黑体 CN Regular" panose="020B0500000000000000" pitchFamily="34" charset="-122"/>
              </a:endParaRPr>
            </a:p>
          </p:txBody>
        </p:sp>
        <p:grpSp>
          <p:nvGrpSpPr>
            <p:cNvPr id="54" name="组合 53"/>
            <p:cNvGrpSpPr/>
            <p:nvPr/>
          </p:nvGrpSpPr>
          <p:grpSpPr>
            <a:xfrm>
              <a:off x="1336580" y="4681002"/>
              <a:ext cx="790493" cy="30367"/>
              <a:chOff x="1743755" y="4511352"/>
              <a:chExt cx="1506361" cy="30367"/>
            </a:xfrm>
          </p:grpSpPr>
          <p:sp>
            <p:nvSpPr>
              <p:cNvPr id="55" name="PA_矩形 63"/>
              <p:cNvSpPr/>
              <p:nvPr>
                <p:custDataLst>
                  <p:tags r:id="rId3"/>
                </p:custDataLst>
              </p:nvPr>
            </p:nvSpPr>
            <p:spPr>
              <a:xfrm>
                <a:off x="2800383" y="4511352"/>
                <a:ext cx="449733" cy="30367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59" tIns="34279" rIns="68559" bIns="34279" rtlCol="0" anchor="ctr"/>
              <a:lstStyle/>
              <a:p>
                <a:pPr algn="ctr"/>
                <a:endParaRPr lang="zh-CN" altLang="en-US" sz="135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endParaRPr>
              </a:p>
            </p:txBody>
          </p:sp>
          <p:sp>
            <p:nvSpPr>
              <p:cNvPr id="58" name="PA_矩形 64"/>
              <p:cNvSpPr/>
              <p:nvPr>
                <p:custDataLst>
                  <p:tags r:id="rId4"/>
                </p:custDataLst>
              </p:nvPr>
            </p:nvSpPr>
            <p:spPr>
              <a:xfrm>
                <a:off x="1743755" y="4511352"/>
                <a:ext cx="1029024" cy="3036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59" tIns="34279" rIns="68559" bIns="34279" rtlCol="0" anchor="ctr"/>
              <a:lstStyle/>
              <a:p>
                <a:pPr algn="ctr"/>
                <a:endParaRPr lang="zh-CN" altLang="en-US" sz="135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endParaRPr>
              </a:p>
            </p:txBody>
          </p:sp>
        </p:grpSp>
      </p:grpSp>
      <p:grpSp>
        <p:nvGrpSpPr>
          <p:cNvPr id="64" name="组合 63"/>
          <p:cNvGrpSpPr/>
          <p:nvPr/>
        </p:nvGrpSpPr>
        <p:grpSpPr>
          <a:xfrm>
            <a:off x="9848215" y="5004435"/>
            <a:ext cx="1725930" cy="614680"/>
            <a:chOff x="2750552" y="4433481"/>
            <a:chExt cx="1074556" cy="288000"/>
          </a:xfrm>
        </p:grpSpPr>
        <p:grpSp>
          <p:nvGrpSpPr>
            <p:cNvPr id="66" name="PA_组合 65"/>
            <p:cNvGrpSpPr/>
            <p:nvPr>
              <p:custDataLst>
                <p:tags r:id="rId5"/>
              </p:custDataLst>
            </p:nvPr>
          </p:nvGrpSpPr>
          <p:grpSpPr>
            <a:xfrm>
              <a:off x="3537108" y="4433481"/>
              <a:ext cx="288000" cy="288000"/>
              <a:chOff x="9231967" y="4763519"/>
              <a:chExt cx="715715" cy="719823"/>
            </a:xfrm>
          </p:grpSpPr>
          <p:sp>
            <p:nvSpPr>
              <p:cNvPr id="71" name="Oval 28"/>
              <p:cNvSpPr/>
              <p:nvPr/>
            </p:nvSpPr>
            <p:spPr>
              <a:xfrm>
                <a:off x="9231967" y="4763519"/>
                <a:ext cx="715715" cy="71982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73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endParaRPr>
              </a:p>
            </p:txBody>
          </p:sp>
          <p:sp>
            <p:nvSpPr>
              <p:cNvPr id="72" name="Freeform 120"/>
              <p:cNvSpPr>
                <a:spLocks noEditPoints="1"/>
              </p:cNvSpPr>
              <p:nvPr/>
            </p:nvSpPr>
            <p:spPr bwMode="auto">
              <a:xfrm>
                <a:off x="9392163" y="4924681"/>
                <a:ext cx="395319" cy="397502"/>
              </a:xfrm>
              <a:custGeom>
                <a:avLst/>
                <a:gdLst>
                  <a:gd name="T0" fmla="*/ 20 w 200"/>
                  <a:gd name="T1" fmla="*/ 200 h 200"/>
                  <a:gd name="T2" fmla="*/ 0 w 200"/>
                  <a:gd name="T3" fmla="*/ 88 h 200"/>
                  <a:gd name="T4" fmla="*/ 12 w 200"/>
                  <a:gd name="T5" fmla="*/ 168 h 200"/>
                  <a:gd name="T6" fmla="*/ 164 w 200"/>
                  <a:gd name="T7" fmla="*/ 188 h 200"/>
                  <a:gd name="T8" fmla="*/ 187 w 200"/>
                  <a:gd name="T9" fmla="*/ 88 h 200"/>
                  <a:gd name="T10" fmla="*/ 200 w 200"/>
                  <a:gd name="T11" fmla="*/ 180 h 200"/>
                  <a:gd name="T12" fmla="*/ 155 w 200"/>
                  <a:gd name="T13" fmla="*/ 137 h 200"/>
                  <a:gd name="T14" fmla="*/ 154 w 200"/>
                  <a:gd name="T15" fmla="*/ 155 h 200"/>
                  <a:gd name="T16" fmla="*/ 131 w 200"/>
                  <a:gd name="T17" fmla="*/ 165 h 200"/>
                  <a:gd name="T18" fmla="*/ 110 w 200"/>
                  <a:gd name="T19" fmla="*/ 157 h 200"/>
                  <a:gd name="T20" fmla="*/ 122 w 200"/>
                  <a:gd name="T21" fmla="*/ 145 h 200"/>
                  <a:gd name="T22" fmla="*/ 131 w 200"/>
                  <a:gd name="T23" fmla="*/ 155 h 200"/>
                  <a:gd name="T24" fmla="*/ 139 w 200"/>
                  <a:gd name="T25" fmla="*/ 145 h 200"/>
                  <a:gd name="T26" fmla="*/ 131 w 200"/>
                  <a:gd name="T27" fmla="*/ 136 h 200"/>
                  <a:gd name="T28" fmla="*/ 126 w 200"/>
                  <a:gd name="T29" fmla="*/ 125 h 200"/>
                  <a:gd name="T30" fmla="*/ 134 w 200"/>
                  <a:gd name="T31" fmla="*/ 123 h 200"/>
                  <a:gd name="T32" fmla="*/ 134 w 200"/>
                  <a:gd name="T33" fmla="*/ 113 h 200"/>
                  <a:gd name="T34" fmla="*/ 125 w 200"/>
                  <a:gd name="T35" fmla="*/ 113 h 200"/>
                  <a:gd name="T36" fmla="*/ 106 w 200"/>
                  <a:gd name="T37" fmla="*/ 117 h 200"/>
                  <a:gd name="T38" fmla="*/ 130 w 200"/>
                  <a:gd name="T39" fmla="*/ 100 h 200"/>
                  <a:gd name="T40" fmla="*/ 153 w 200"/>
                  <a:gd name="T41" fmla="*/ 116 h 200"/>
                  <a:gd name="T42" fmla="*/ 144 w 200"/>
                  <a:gd name="T43" fmla="*/ 130 h 200"/>
                  <a:gd name="T44" fmla="*/ 155 w 200"/>
                  <a:gd name="T45" fmla="*/ 137 h 200"/>
                  <a:gd name="T46" fmla="*/ 43 w 200"/>
                  <a:gd name="T47" fmla="*/ 164 h 200"/>
                  <a:gd name="T48" fmla="*/ 66 w 200"/>
                  <a:gd name="T49" fmla="*/ 134 h 200"/>
                  <a:gd name="T50" fmla="*/ 78 w 200"/>
                  <a:gd name="T51" fmla="*/ 119 h 200"/>
                  <a:gd name="T52" fmla="*/ 70 w 200"/>
                  <a:gd name="T53" fmla="*/ 112 h 200"/>
                  <a:gd name="T54" fmla="*/ 62 w 200"/>
                  <a:gd name="T55" fmla="*/ 120 h 200"/>
                  <a:gd name="T56" fmla="*/ 48 w 200"/>
                  <a:gd name="T57" fmla="*/ 109 h 200"/>
                  <a:gd name="T58" fmla="*/ 70 w 200"/>
                  <a:gd name="T59" fmla="*/ 100 h 200"/>
                  <a:gd name="T60" fmla="*/ 92 w 200"/>
                  <a:gd name="T61" fmla="*/ 109 h 200"/>
                  <a:gd name="T62" fmla="*/ 92 w 200"/>
                  <a:gd name="T63" fmla="*/ 130 h 200"/>
                  <a:gd name="T64" fmla="*/ 72 w 200"/>
                  <a:gd name="T65" fmla="*/ 146 h 200"/>
                  <a:gd name="T66" fmla="*/ 95 w 200"/>
                  <a:gd name="T67" fmla="*/ 150 h 200"/>
                  <a:gd name="T68" fmla="*/ 0 w 200"/>
                  <a:gd name="T69" fmla="*/ 36 h 200"/>
                  <a:gd name="T70" fmla="*/ 28 w 200"/>
                  <a:gd name="T71" fmla="*/ 16 h 200"/>
                  <a:gd name="T72" fmla="*/ 44 w 200"/>
                  <a:gd name="T73" fmla="*/ 72 h 200"/>
                  <a:gd name="T74" fmla="*/ 60 w 200"/>
                  <a:gd name="T75" fmla="*/ 16 h 200"/>
                  <a:gd name="T76" fmla="*/ 140 w 200"/>
                  <a:gd name="T77" fmla="*/ 56 h 200"/>
                  <a:gd name="T78" fmla="*/ 172 w 200"/>
                  <a:gd name="T79" fmla="*/ 56 h 200"/>
                  <a:gd name="T80" fmla="*/ 180 w 200"/>
                  <a:gd name="T81" fmla="*/ 16 h 200"/>
                  <a:gd name="T82" fmla="*/ 200 w 200"/>
                  <a:gd name="T83" fmla="*/ 80 h 200"/>
                  <a:gd name="T84" fmla="*/ 0 w 200"/>
                  <a:gd name="T85" fmla="*/ 36 h 200"/>
                  <a:gd name="T86" fmla="*/ 144 w 200"/>
                  <a:gd name="T87" fmla="*/ 52 h 200"/>
                  <a:gd name="T88" fmla="*/ 156 w 200"/>
                  <a:gd name="T89" fmla="*/ 0 h 200"/>
                  <a:gd name="T90" fmla="*/ 168 w 200"/>
                  <a:gd name="T91" fmla="*/ 52 h 200"/>
                  <a:gd name="T92" fmla="*/ 44 w 200"/>
                  <a:gd name="T93" fmla="*/ 64 h 200"/>
                  <a:gd name="T94" fmla="*/ 32 w 200"/>
                  <a:gd name="T95" fmla="*/ 12 h 200"/>
                  <a:gd name="T96" fmla="*/ 56 w 200"/>
                  <a:gd name="T97" fmla="*/ 12 h 200"/>
                  <a:gd name="T98" fmla="*/ 44 w 200"/>
                  <a:gd name="T99" fmla="*/ 64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00" h="200">
                    <a:moveTo>
                      <a:pt x="180" y="200"/>
                    </a:moveTo>
                    <a:cubicBezTo>
                      <a:pt x="20" y="200"/>
                      <a:pt x="20" y="200"/>
                      <a:pt x="20" y="200"/>
                    </a:cubicBezTo>
                    <a:cubicBezTo>
                      <a:pt x="9" y="200"/>
                      <a:pt x="0" y="191"/>
                      <a:pt x="0" y="180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12" y="88"/>
                      <a:pt x="12" y="88"/>
                      <a:pt x="12" y="88"/>
                    </a:cubicBezTo>
                    <a:cubicBezTo>
                      <a:pt x="12" y="123"/>
                      <a:pt x="12" y="168"/>
                      <a:pt x="12" y="168"/>
                    </a:cubicBezTo>
                    <a:cubicBezTo>
                      <a:pt x="12" y="179"/>
                      <a:pt x="25" y="188"/>
                      <a:pt x="36" y="188"/>
                    </a:cubicBezTo>
                    <a:cubicBezTo>
                      <a:pt x="164" y="188"/>
                      <a:pt x="164" y="188"/>
                      <a:pt x="164" y="188"/>
                    </a:cubicBezTo>
                    <a:cubicBezTo>
                      <a:pt x="175" y="188"/>
                      <a:pt x="188" y="179"/>
                      <a:pt x="188" y="168"/>
                    </a:cubicBezTo>
                    <a:cubicBezTo>
                      <a:pt x="188" y="168"/>
                      <a:pt x="188" y="122"/>
                      <a:pt x="187" y="88"/>
                    </a:cubicBezTo>
                    <a:cubicBezTo>
                      <a:pt x="200" y="88"/>
                      <a:pt x="200" y="88"/>
                      <a:pt x="200" y="88"/>
                    </a:cubicBezTo>
                    <a:cubicBezTo>
                      <a:pt x="200" y="180"/>
                      <a:pt x="200" y="180"/>
                      <a:pt x="200" y="180"/>
                    </a:cubicBezTo>
                    <a:cubicBezTo>
                      <a:pt x="200" y="191"/>
                      <a:pt x="191" y="200"/>
                      <a:pt x="180" y="200"/>
                    </a:cubicBezTo>
                    <a:close/>
                    <a:moveTo>
                      <a:pt x="155" y="137"/>
                    </a:moveTo>
                    <a:cubicBezTo>
                      <a:pt x="156" y="139"/>
                      <a:pt x="157" y="141"/>
                      <a:pt x="157" y="144"/>
                    </a:cubicBezTo>
                    <a:cubicBezTo>
                      <a:pt x="157" y="148"/>
                      <a:pt x="156" y="152"/>
                      <a:pt x="154" y="155"/>
                    </a:cubicBezTo>
                    <a:cubicBezTo>
                      <a:pt x="152" y="158"/>
                      <a:pt x="149" y="161"/>
                      <a:pt x="145" y="163"/>
                    </a:cubicBezTo>
                    <a:cubicBezTo>
                      <a:pt x="142" y="165"/>
                      <a:pt x="137" y="165"/>
                      <a:pt x="131" y="165"/>
                    </a:cubicBezTo>
                    <a:cubicBezTo>
                      <a:pt x="126" y="165"/>
                      <a:pt x="121" y="165"/>
                      <a:pt x="118" y="163"/>
                    </a:cubicBezTo>
                    <a:cubicBezTo>
                      <a:pt x="114" y="162"/>
                      <a:pt x="112" y="160"/>
                      <a:pt x="110" y="157"/>
                    </a:cubicBezTo>
                    <a:cubicBezTo>
                      <a:pt x="107" y="155"/>
                      <a:pt x="106" y="152"/>
                      <a:pt x="105" y="148"/>
                    </a:cubicBezTo>
                    <a:cubicBezTo>
                      <a:pt x="122" y="145"/>
                      <a:pt x="122" y="145"/>
                      <a:pt x="122" y="145"/>
                    </a:cubicBezTo>
                    <a:cubicBezTo>
                      <a:pt x="123" y="149"/>
                      <a:pt x="124" y="151"/>
                      <a:pt x="125" y="153"/>
                    </a:cubicBezTo>
                    <a:cubicBezTo>
                      <a:pt x="127" y="154"/>
                      <a:pt x="129" y="155"/>
                      <a:pt x="131" y="155"/>
                    </a:cubicBezTo>
                    <a:cubicBezTo>
                      <a:pt x="133" y="155"/>
                      <a:pt x="135" y="154"/>
                      <a:pt x="137" y="152"/>
                    </a:cubicBezTo>
                    <a:cubicBezTo>
                      <a:pt x="138" y="150"/>
                      <a:pt x="139" y="148"/>
                      <a:pt x="139" y="145"/>
                    </a:cubicBezTo>
                    <a:cubicBezTo>
                      <a:pt x="139" y="142"/>
                      <a:pt x="138" y="140"/>
                      <a:pt x="137" y="139"/>
                    </a:cubicBezTo>
                    <a:cubicBezTo>
                      <a:pt x="135" y="137"/>
                      <a:pt x="133" y="136"/>
                      <a:pt x="131" y="136"/>
                    </a:cubicBezTo>
                    <a:cubicBezTo>
                      <a:pt x="129" y="136"/>
                      <a:pt x="127" y="136"/>
                      <a:pt x="125" y="137"/>
                    </a:cubicBezTo>
                    <a:cubicBezTo>
                      <a:pt x="126" y="125"/>
                      <a:pt x="126" y="125"/>
                      <a:pt x="126" y="125"/>
                    </a:cubicBezTo>
                    <a:cubicBezTo>
                      <a:pt x="127" y="125"/>
                      <a:pt x="128" y="125"/>
                      <a:pt x="128" y="125"/>
                    </a:cubicBezTo>
                    <a:cubicBezTo>
                      <a:pt x="130" y="125"/>
                      <a:pt x="132" y="124"/>
                      <a:pt x="134" y="123"/>
                    </a:cubicBezTo>
                    <a:cubicBezTo>
                      <a:pt x="135" y="121"/>
                      <a:pt x="136" y="119"/>
                      <a:pt x="136" y="117"/>
                    </a:cubicBezTo>
                    <a:cubicBezTo>
                      <a:pt x="136" y="116"/>
                      <a:pt x="136" y="114"/>
                      <a:pt x="134" y="113"/>
                    </a:cubicBezTo>
                    <a:cubicBezTo>
                      <a:pt x="133" y="112"/>
                      <a:pt x="132" y="111"/>
                      <a:pt x="130" y="111"/>
                    </a:cubicBezTo>
                    <a:cubicBezTo>
                      <a:pt x="128" y="111"/>
                      <a:pt x="126" y="112"/>
                      <a:pt x="125" y="113"/>
                    </a:cubicBezTo>
                    <a:cubicBezTo>
                      <a:pt x="123" y="114"/>
                      <a:pt x="123" y="116"/>
                      <a:pt x="122" y="120"/>
                    </a:cubicBezTo>
                    <a:cubicBezTo>
                      <a:pt x="106" y="117"/>
                      <a:pt x="106" y="117"/>
                      <a:pt x="106" y="117"/>
                    </a:cubicBezTo>
                    <a:cubicBezTo>
                      <a:pt x="107" y="111"/>
                      <a:pt x="110" y="107"/>
                      <a:pt x="113" y="104"/>
                    </a:cubicBezTo>
                    <a:cubicBezTo>
                      <a:pt x="117" y="102"/>
                      <a:pt x="123" y="100"/>
                      <a:pt x="130" y="100"/>
                    </a:cubicBezTo>
                    <a:cubicBezTo>
                      <a:pt x="138" y="100"/>
                      <a:pt x="144" y="102"/>
                      <a:pt x="148" y="105"/>
                    </a:cubicBezTo>
                    <a:cubicBezTo>
                      <a:pt x="152" y="108"/>
                      <a:pt x="153" y="112"/>
                      <a:pt x="153" y="116"/>
                    </a:cubicBezTo>
                    <a:cubicBezTo>
                      <a:pt x="153" y="119"/>
                      <a:pt x="153" y="122"/>
                      <a:pt x="151" y="124"/>
                    </a:cubicBezTo>
                    <a:cubicBezTo>
                      <a:pt x="150" y="126"/>
                      <a:pt x="147" y="128"/>
                      <a:pt x="144" y="130"/>
                    </a:cubicBezTo>
                    <a:cubicBezTo>
                      <a:pt x="147" y="130"/>
                      <a:pt x="149" y="131"/>
                      <a:pt x="150" y="132"/>
                    </a:cubicBezTo>
                    <a:cubicBezTo>
                      <a:pt x="152" y="133"/>
                      <a:pt x="154" y="135"/>
                      <a:pt x="155" y="137"/>
                    </a:cubicBezTo>
                    <a:close/>
                    <a:moveTo>
                      <a:pt x="95" y="164"/>
                    </a:moveTo>
                    <a:cubicBezTo>
                      <a:pt x="43" y="164"/>
                      <a:pt x="43" y="164"/>
                      <a:pt x="43" y="164"/>
                    </a:cubicBezTo>
                    <a:cubicBezTo>
                      <a:pt x="44" y="159"/>
                      <a:pt x="45" y="154"/>
                      <a:pt x="48" y="150"/>
                    </a:cubicBezTo>
                    <a:cubicBezTo>
                      <a:pt x="51" y="145"/>
                      <a:pt x="57" y="140"/>
                      <a:pt x="66" y="134"/>
                    </a:cubicBezTo>
                    <a:cubicBezTo>
                      <a:pt x="71" y="130"/>
                      <a:pt x="74" y="127"/>
                      <a:pt x="75" y="125"/>
                    </a:cubicBezTo>
                    <a:cubicBezTo>
                      <a:pt x="77" y="123"/>
                      <a:pt x="78" y="121"/>
                      <a:pt x="78" y="119"/>
                    </a:cubicBezTo>
                    <a:cubicBezTo>
                      <a:pt x="78" y="117"/>
                      <a:pt x="77" y="116"/>
                      <a:pt x="75" y="114"/>
                    </a:cubicBezTo>
                    <a:cubicBezTo>
                      <a:pt x="74" y="113"/>
                      <a:pt x="72" y="112"/>
                      <a:pt x="70" y="112"/>
                    </a:cubicBezTo>
                    <a:cubicBezTo>
                      <a:pt x="68" y="112"/>
                      <a:pt x="66" y="113"/>
                      <a:pt x="65" y="114"/>
                    </a:cubicBezTo>
                    <a:cubicBezTo>
                      <a:pt x="63" y="116"/>
                      <a:pt x="62" y="117"/>
                      <a:pt x="62" y="120"/>
                    </a:cubicBezTo>
                    <a:cubicBezTo>
                      <a:pt x="44" y="120"/>
                      <a:pt x="44" y="120"/>
                      <a:pt x="44" y="120"/>
                    </a:cubicBezTo>
                    <a:cubicBezTo>
                      <a:pt x="45" y="115"/>
                      <a:pt x="46" y="112"/>
                      <a:pt x="48" y="109"/>
                    </a:cubicBezTo>
                    <a:cubicBezTo>
                      <a:pt x="50" y="106"/>
                      <a:pt x="52" y="104"/>
                      <a:pt x="56" y="102"/>
                    </a:cubicBezTo>
                    <a:cubicBezTo>
                      <a:pt x="59" y="101"/>
                      <a:pt x="64" y="100"/>
                      <a:pt x="70" y="100"/>
                    </a:cubicBezTo>
                    <a:cubicBezTo>
                      <a:pt x="76" y="100"/>
                      <a:pt x="81" y="101"/>
                      <a:pt x="84" y="102"/>
                    </a:cubicBezTo>
                    <a:cubicBezTo>
                      <a:pt x="87" y="104"/>
                      <a:pt x="90" y="106"/>
                      <a:pt x="92" y="109"/>
                    </a:cubicBezTo>
                    <a:cubicBezTo>
                      <a:pt x="94" y="112"/>
                      <a:pt x="95" y="115"/>
                      <a:pt x="95" y="119"/>
                    </a:cubicBezTo>
                    <a:cubicBezTo>
                      <a:pt x="95" y="122"/>
                      <a:pt x="94" y="126"/>
                      <a:pt x="92" y="130"/>
                    </a:cubicBezTo>
                    <a:cubicBezTo>
                      <a:pt x="89" y="133"/>
                      <a:pt x="85" y="137"/>
                      <a:pt x="79" y="141"/>
                    </a:cubicBezTo>
                    <a:cubicBezTo>
                      <a:pt x="76" y="144"/>
                      <a:pt x="73" y="145"/>
                      <a:pt x="72" y="146"/>
                    </a:cubicBezTo>
                    <a:cubicBezTo>
                      <a:pt x="71" y="147"/>
                      <a:pt x="70" y="148"/>
                      <a:pt x="68" y="150"/>
                    </a:cubicBezTo>
                    <a:cubicBezTo>
                      <a:pt x="95" y="150"/>
                      <a:pt x="95" y="150"/>
                      <a:pt x="95" y="150"/>
                    </a:cubicBezTo>
                    <a:lnTo>
                      <a:pt x="95" y="164"/>
                    </a:lnTo>
                    <a:close/>
                    <a:moveTo>
                      <a:pt x="0" y="36"/>
                    </a:moveTo>
                    <a:cubicBezTo>
                      <a:pt x="0" y="25"/>
                      <a:pt x="9" y="16"/>
                      <a:pt x="20" y="16"/>
                    </a:cubicBezTo>
                    <a:cubicBezTo>
                      <a:pt x="28" y="16"/>
                      <a:pt x="28" y="16"/>
                      <a:pt x="28" y="16"/>
                    </a:cubicBezTo>
                    <a:cubicBezTo>
                      <a:pt x="28" y="56"/>
                      <a:pt x="28" y="56"/>
                      <a:pt x="28" y="56"/>
                    </a:cubicBezTo>
                    <a:cubicBezTo>
                      <a:pt x="28" y="65"/>
                      <a:pt x="35" y="72"/>
                      <a:pt x="44" y="72"/>
                    </a:cubicBezTo>
                    <a:cubicBezTo>
                      <a:pt x="53" y="72"/>
                      <a:pt x="60" y="65"/>
                      <a:pt x="60" y="56"/>
                    </a:cubicBezTo>
                    <a:cubicBezTo>
                      <a:pt x="60" y="16"/>
                      <a:pt x="60" y="16"/>
                      <a:pt x="60" y="16"/>
                    </a:cubicBezTo>
                    <a:cubicBezTo>
                      <a:pt x="140" y="16"/>
                      <a:pt x="140" y="16"/>
                      <a:pt x="140" y="16"/>
                    </a:cubicBezTo>
                    <a:cubicBezTo>
                      <a:pt x="140" y="56"/>
                      <a:pt x="140" y="56"/>
                      <a:pt x="140" y="56"/>
                    </a:cubicBezTo>
                    <a:cubicBezTo>
                      <a:pt x="140" y="65"/>
                      <a:pt x="147" y="72"/>
                      <a:pt x="156" y="72"/>
                    </a:cubicBezTo>
                    <a:cubicBezTo>
                      <a:pt x="165" y="72"/>
                      <a:pt x="172" y="65"/>
                      <a:pt x="172" y="56"/>
                    </a:cubicBezTo>
                    <a:cubicBezTo>
                      <a:pt x="172" y="16"/>
                      <a:pt x="172" y="16"/>
                      <a:pt x="172" y="16"/>
                    </a:cubicBezTo>
                    <a:cubicBezTo>
                      <a:pt x="180" y="16"/>
                      <a:pt x="180" y="16"/>
                      <a:pt x="180" y="16"/>
                    </a:cubicBezTo>
                    <a:cubicBezTo>
                      <a:pt x="191" y="16"/>
                      <a:pt x="200" y="25"/>
                      <a:pt x="200" y="36"/>
                    </a:cubicBezTo>
                    <a:cubicBezTo>
                      <a:pt x="200" y="80"/>
                      <a:pt x="200" y="80"/>
                      <a:pt x="200" y="80"/>
                    </a:cubicBezTo>
                    <a:cubicBezTo>
                      <a:pt x="114" y="80"/>
                      <a:pt x="96" y="80"/>
                      <a:pt x="0" y="80"/>
                    </a:cubicBezTo>
                    <a:lnTo>
                      <a:pt x="0" y="36"/>
                    </a:lnTo>
                    <a:close/>
                    <a:moveTo>
                      <a:pt x="156" y="64"/>
                    </a:moveTo>
                    <a:cubicBezTo>
                      <a:pt x="149" y="64"/>
                      <a:pt x="144" y="59"/>
                      <a:pt x="144" y="52"/>
                    </a:cubicBezTo>
                    <a:cubicBezTo>
                      <a:pt x="144" y="12"/>
                      <a:pt x="144" y="12"/>
                      <a:pt x="144" y="12"/>
                    </a:cubicBezTo>
                    <a:cubicBezTo>
                      <a:pt x="144" y="6"/>
                      <a:pt x="149" y="0"/>
                      <a:pt x="156" y="0"/>
                    </a:cubicBezTo>
                    <a:cubicBezTo>
                      <a:pt x="162" y="0"/>
                      <a:pt x="168" y="6"/>
                      <a:pt x="168" y="12"/>
                    </a:cubicBezTo>
                    <a:cubicBezTo>
                      <a:pt x="168" y="52"/>
                      <a:pt x="168" y="52"/>
                      <a:pt x="168" y="52"/>
                    </a:cubicBezTo>
                    <a:cubicBezTo>
                      <a:pt x="168" y="59"/>
                      <a:pt x="162" y="64"/>
                      <a:pt x="156" y="64"/>
                    </a:cubicBezTo>
                    <a:close/>
                    <a:moveTo>
                      <a:pt x="44" y="64"/>
                    </a:moveTo>
                    <a:cubicBezTo>
                      <a:pt x="37" y="64"/>
                      <a:pt x="32" y="59"/>
                      <a:pt x="32" y="52"/>
                    </a:cubicBezTo>
                    <a:cubicBezTo>
                      <a:pt x="32" y="12"/>
                      <a:pt x="32" y="12"/>
                      <a:pt x="32" y="12"/>
                    </a:cubicBezTo>
                    <a:cubicBezTo>
                      <a:pt x="32" y="6"/>
                      <a:pt x="37" y="0"/>
                      <a:pt x="44" y="0"/>
                    </a:cubicBezTo>
                    <a:cubicBezTo>
                      <a:pt x="50" y="0"/>
                      <a:pt x="56" y="6"/>
                      <a:pt x="56" y="12"/>
                    </a:cubicBezTo>
                    <a:cubicBezTo>
                      <a:pt x="56" y="52"/>
                      <a:pt x="56" y="52"/>
                      <a:pt x="56" y="52"/>
                    </a:cubicBezTo>
                    <a:cubicBezTo>
                      <a:pt x="56" y="59"/>
                      <a:pt x="50" y="64"/>
                      <a:pt x="44" y="6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6" tIns="45708" rIns="91416" bIns="45708" numCol="1" anchor="t" anchorCtr="0" compatLnSpc="1"/>
              <a:lstStyle/>
              <a:p>
                <a:endParaRPr lang="zh-CN" altLang="en-US" sz="135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endParaRPr>
              </a:p>
            </p:txBody>
          </p:sp>
        </p:grpSp>
        <p:sp>
          <p:nvSpPr>
            <p:cNvPr id="67" name="PA_矩形 3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763598" y="4458175"/>
              <a:ext cx="767766" cy="198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8555" tIns="34279" rIns="68555" bIns="34279">
              <a:noAutofit/>
            </a:bodyPr>
            <a:lstStyle/>
            <a:p>
              <a:pPr>
                <a:spcBef>
                  <a:spcPct val="0"/>
                </a:spcBef>
                <a:buFont typeface="Arial" panose="020B0604020202020204"/>
                <a:buNone/>
              </a:pPr>
              <a:r>
                <a: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  <a:sym typeface="思源黑体 CN Regular" panose="020B0500000000000000" pitchFamily="34" charset="-122"/>
                </a:rPr>
                <a:t>高</a:t>
              </a:r>
              <a:r>
                <a:rPr lang="en-US" altLang="zh-CN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  <a:sym typeface="思源黑体 CN Regular" panose="020B0500000000000000" pitchFamily="34" charset="-122"/>
                </a:rPr>
                <a:t> </a:t>
              </a:r>
              <a:r>
                <a: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  <a:sym typeface="思源黑体 CN Regular" panose="020B0500000000000000" pitchFamily="34" charset="-122"/>
                </a:rPr>
                <a:t>（）班</a:t>
              </a:r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Arial" panose="020B0604020202020204" pitchFamily="34" charset="0"/>
                <a:sym typeface="思源黑体 CN Regular" panose="020B0500000000000000" pitchFamily="34" charset="-122"/>
              </a:endParaRPr>
            </a:p>
          </p:txBody>
        </p:sp>
        <p:grpSp>
          <p:nvGrpSpPr>
            <p:cNvPr id="68" name="组合 67"/>
            <p:cNvGrpSpPr/>
            <p:nvPr/>
          </p:nvGrpSpPr>
          <p:grpSpPr>
            <a:xfrm>
              <a:off x="2750552" y="4681002"/>
              <a:ext cx="786553" cy="34290"/>
              <a:chOff x="4204705" y="4511352"/>
              <a:chExt cx="1498854" cy="34290"/>
            </a:xfrm>
          </p:grpSpPr>
          <p:sp>
            <p:nvSpPr>
              <p:cNvPr id="69" name="PA_矩形 69"/>
              <p:cNvSpPr/>
              <p:nvPr>
                <p:custDataLst>
                  <p:tags r:id="rId7"/>
                </p:custDataLst>
              </p:nvPr>
            </p:nvSpPr>
            <p:spPr>
              <a:xfrm>
                <a:off x="5253827" y="4511352"/>
                <a:ext cx="449732" cy="342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59" tIns="34279" rIns="68559" bIns="34279" rtlCol="0" anchor="ctr"/>
              <a:lstStyle/>
              <a:p>
                <a:pPr algn="ctr"/>
                <a:endParaRPr lang="zh-CN" altLang="en-US" sz="135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endParaRPr>
              </a:p>
            </p:txBody>
          </p:sp>
          <p:sp>
            <p:nvSpPr>
              <p:cNvPr id="70" name="PA_矩形 70"/>
              <p:cNvSpPr/>
              <p:nvPr>
                <p:custDataLst>
                  <p:tags r:id="rId8"/>
                </p:custDataLst>
              </p:nvPr>
            </p:nvSpPr>
            <p:spPr>
              <a:xfrm>
                <a:off x="4204705" y="4511352"/>
                <a:ext cx="1029023" cy="3429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59" tIns="34279" rIns="68559" bIns="34279" rtlCol="0" anchor="ctr"/>
              <a:lstStyle/>
              <a:p>
                <a:pPr algn="ctr"/>
                <a:endParaRPr lang="zh-CN" altLang="en-US" sz="135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endParaRPr>
              </a:p>
            </p:txBody>
          </p:sp>
        </p:grpSp>
      </p:grpSp>
      <p:grpSp>
        <p:nvGrpSpPr>
          <p:cNvPr id="48" name="组合 47"/>
          <p:cNvGrpSpPr/>
          <p:nvPr/>
        </p:nvGrpSpPr>
        <p:grpSpPr>
          <a:xfrm>
            <a:off x="4519799" y="2673880"/>
            <a:ext cx="6917278" cy="1774537"/>
            <a:chOff x="3472877" y="2673880"/>
            <a:chExt cx="6917278" cy="1774537"/>
          </a:xfrm>
        </p:grpSpPr>
        <p:sp>
          <p:nvSpPr>
            <p:cNvPr id="16" name="矩形 15"/>
            <p:cNvSpPr/>
            <p:nvPr/>
          </p:nvSpPr>
          <p:spPr>
            <a:xfrm>
              <a:off x="3472877" y="2673880"/>
              <a:ext cx="6917278" cy="17543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zh-CN" altLang="en-US" sz="7200" spc="300" dirty="0">
                  <a:solidFill>
                    <a:schemeClr val="accent1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  <a:sym typeface="思源黑体 CN Regular" panose="020B0500000000000000" pitchFamily="34" charset="-122"/>
                </a:rPr>
                <a:t>全国节能宣传周</a:t>
              </a:r>
              <a:endParaRPr lang="en-US" altLang="zh-CN" sz="7200" spc="300" dirty="0">
                <a:solidFill>
                  <a:schemeClr val="accent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思源黑体 CN Regular" panose="020B0500000000000000" pitchFamily="34" charset="-122"/>
              </a:endParaRPr>
            </a:p>
            <a:p>
              <a:pPr algn="r"/>
              <a:r>
                <a:rPr lang="zh-CN" altLang="en-US" sz="3600" spc="300" dirty="0">
                  <a:solidFill>
                    <a:schemeClr val="accent1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绿色节能环保</a:t>
              </a:r>
              <a:endParaRPr lang="zh-CN" altLang="en-US" sz="3600" spc="300" dirty="0">
                <a:solidFill>
                  <a:schemeClr val="accent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4782377" y="3863642"/>
              <a:ext cx="238646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ENERGY SAVING PROPAGANDA</a:t>
              </a:r>
              <a:endPara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61"/>
          <p:cNvGrpSpPr/>
          <p:nvPr/>
        </p:nvGrpSpPr>
        <p:grpSpPr>
          <a:xfrm>
            <a:off x="5889832" y="1222120"/>
            <a:ext cx="502571" cy="4188080"/>
            <a:chOff x="695325" y="1484783"/>
            <a:chExt cx="502571" cy="4188080"/>
          </a:xfrm>
        </p:grpSpPr>
        <p:sp>
          <p:nvSpPr>
            <p:cNvPr id="21" name="等腰三角形 6"/>
            <p:cNvSpPr/>
            <p:nvPr/>
          </p:nvSpPr>
          <p:spPr>
            <a:xfrm rot="5400000">
              <a:off x="395159" y="1784949"/>
              <a:ext cx="1102903" cy="502571"/>
            </a:xfrm>
            <a:custGeom>
              <a:avLst/>
              <a:gdLst>
                <a:gd name="connsiteX0" fmla="*/ 0 w 1102903"/>
                <a:gd name="connsiteY0" fmla="*/ 500190 h 502571"/>
                <a:gd name="connsiteX1" fmla="*/ 1102903 w 1102903"/>
                <a:gd name="connsiteY1" fmla="*/ 0 h 502571"/>
                <a:gd name="connsiteX2" fmla="*/ 729047 w 1102903"/>
                <a:gd name="connsiteY2" fmla="*/ 502571 h 502571"/>
                <a:gd name="connsiteX3" fmla="*/ 0 w 1102903"/>
                <a:gd name="connsiteY3" fmla="*/ 500190 h 502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2903" h="502570">
                  <a:moveTo>
                    <a:pt x="0" y="500190"/>
                  </a:moveTo>
                  <a:lnTo>
                    <a:pt x="1102903" y="0"/>
                  </a:lnTo>
                  <a:lnTo>
                    <a:pt x="729047" y="502571"/>
                  </a:lnTo>
                  <a:lnTo>
                    <a:pt x="0" y="500190"/>
                  </a:lnTo>
                  <a:close/>
                </a:path>
              </a:pathLst>
            </a:custGeom>
            <a:solidFill>
              <a:srgbClr val="146E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cxnSp>
          <p:nvCxnSpPr>
            <p:cNvPr id="22" name="直接连接符 21"/>
            <p:cNvCxnSpPr/>
            <p:nvPr/>
          </p:nvCxnSpPr>
          <p:spPr>
            <a:xfrm flipH="1">
              <a:off x="1190309" y="2578162"/>
              <a:ext cx="1" cy="3094701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组合 51"/>
          <p:cNvGrpSpPr/>
          <p:nvPr/>
        </p:nvGrpSpPr>
        <p:grpSpPr>
          <a:xfrm>
            <a:off x="5889833" y="1222121"/>
            <a:ext cx="3713828" cy="728790"/>
            <a:chOff x="695326" y="1484784"/>
            <a:chExt cx="3713828" cy="728790"/>
          </a:xfrm>
          <a:solidFill>
            <a:srgbClr val="0061CC"/>
          </a:solidFill>
        </p:grpSpPr>
        <p:sp>
          <p:nvSpPr>
            <p:cNvPr id="24" name="五边形 25"/>
            <p:cNvSpPr/>
            <p:nvPr/>
          </p:nvSpPr>
          <p:spPr>
            <a:xfrm>
              <a:off x="695326" y="1484784"/>
              <a:ext cx="3713828" cy="728790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25" name="TextBox 19"/>
            <p:cNvSpPr txBox="1"/>
            <p:nvPr/>
          </p:nvSpPr>
          <p:spPr>
            <a:xfrm>
              <a:off x="710993" y="1567243"/>
              <a:ext cx="3322617" cy="63274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 algn="dist"/>
              <a:r>
                <a:rPr lang="en-US" altLang="zh-CN" sz="2400" b="1" dirty="0">
                  <a:solidFill>
                    <a:srgbClr val="FFFFFF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1</a:t>
              </a:r>
              <a:r>
                <a:rPr lang="zh-CN" altLang="en-US" sz="2400" b="1" dirty="0">
                  <a:solidFill>
                    <a:srgbClr val="FFFFFF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、有利于可持续发展。</a:t>
              </a:r>
              <a:endParaRPr lang="zh-CN" altLang="en-US" sz="2400" b="1" dirty="0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</p:grpSp>
      <p:sp>
        <p:nvSpPr>
          <p:cNvPr id="26" name="矩形 25"/>
          <p:cNvSpPr/>
          <p:nvPr/>
        </p:nvSpPr>
        <p:spPr>
          <a:xfrm>
            <a:off x="6737556" y="2300857"/>
            <a:ext cx="4330493" cy="1156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zh-CN" altLang="en-US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化石能源是不可持续的一种能源，过度的依赖化石能源会造成地球资源的紧张，对化石能源无节制地开采利用</a:t>
            </a:r>
            <a:endParaRPr lang="zh-CN" altLang="en-US" sz="1600">
              <a:solidFill>
                <a:srgbClr val="40404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+mn-ea"/>
              <a:sym typeface="思源黑体 CN Regular" panose="020B0500000000000000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6737556" y="3786064"/>
            <a:ext cx="4330493" cy="1526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zh-CN" altLang="en-US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总有一天化石能源会消耗殆尽，到时候就会面临能源危机。地球上可供人们利用的化石能源是有限的，只有节约能源，开发再能能源，人们才能持续发展。</a:t>
            </a:r>
            <a:endParaRPr lang="zh-CN" altLang="en-US" sz="1600">
              <a:solidFill>
                <a:srgbClr val="40404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+mn-ea"/>
              <a:sym typeface="思源黑体 CN Regular" panose="020B0500000000000000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568908" y="1222120"/>
            <a:ext cx="5436145" cy="498317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2" presetClass="entr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1814754" y="1627239"/>
            <a:ext cx="3214446" cy="1020711"/>
            <a:chOff x="2595804" y="1741539"/>
            <a:chExt cx="3214446" cy="1020711"/>
          </a:xfrm>
        </p:grpSpPr>
        <p:sp>
          <p:nvSpPr>
            <p:cNvPr id="21" name="箭头: 右 20"/>
            <p:cNvSpPr/>
            <p:nvPr/>
          </p:nvSpPr>
          <p:spPr>
            <a:xfrm>
              <a:off x="2595804" y="1741539"/>
              <a:ext cx="3214446" cy="1020711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2743612" y="2002829"/>
              <a:ext cx="30094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>
                  <a:solidFill>
                    <a:srgbClr val="FFFFFF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2</a:t>
              </a:r>
              <a:r>
                <a:rPr lang="zh-CN" altLang="en-US" sz="2400" b="1">
                  <a:solidFill>
                    <a:srgbClr val="FFFFFF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、有利于环境保护。</a:t>
              </a:r>
              <a:endParaRPr lang="zh-CN" altLang="en-US" sz="2400" b="1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1619250" y="2914650"/>
            <a:ext cx="8858250" cy="2438400"/>
            <a:chOff x="1752600" y="3028950"/>
            <a:chExt cx="8858250" cy="2438400"/>
          </a:xfrm>
        </p:grpSpPr>
        <p:sp>
          <p:nvSpPr>
            <p:cNvPr id="24" name="矩形 23"/>
            <p:cNvSpPr/>
            <p:nvPr/>
          </p:nvSpPr>
          <p:spPr>
            <a:xfrm>
              <a:off x="2308340" y="3589987"/>
              <a:ext cx="3410961" cy="11564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目前的能源大部分都是化石能源，无论是开采过程中，还是使用过程中，都会对环境造成破坏，</a:t>
              </a:r>
              <a:endPara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6594590" y="3589987"/>
              <a:ext cx="3410961" cy="15257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如果我们减少能源的使用，做到节约能源。那么我们就能减少能源的开采与利用，就能为保护地球做出一点微薄的贡献。</a:t>
              </a:r>
              <a:endPara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endParaRPr>
            </a:p>
          </p:txBody>
        </p:sp>
        <p:sp>
          <p:nvSpPr>
            <p:cNvPr id="27" name="矩形: 圆角 26"/>
            <p:cNvSpPr/>
            <p:nvPr/>
          </p:nvSpPr>
          <p:spPr>
            <a:xfrm>
              <a:off x="1752600" y="3028950"/>
              <a:ext cx="8858250" cy="2438400"/>
            </a:xfrm>
            <a:prstGeom prst="roundRect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6264960" y="835859"/>
            <a:ext cx="3410961" cy="207879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>
          <a:xfrm>
            <a:off x="957759" y="2489951"/>
            <a:ext cx="10844022" cy="5156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solidFill>
                  <a:schemeClr val="bg1"/>
                </a:solidFill>
                <a:cs typeface="+mn-ea"/>
              </a:defRPr>
            </a:lvl1pPr>
          </a:lstStyle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目前的能源大部分都是化石能源，无论是开采过程中，还是使用过程中，都会对环境造成破坏，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181444" y="2072081"/>
            <a:ext cx="6381406" cy="152301"/>
            <a:chOff x="971894" y="2205431"/>
            <a:chExt cx="4533899" cy="152400"/>
          </a:xfrm>
        </p:grpSpPr>
        <p:cxnSp>
          <p:nvCxnSpPr>
            <p:cNvPr id="22" name="直接连接符 21"/>
            <p:cNvCxnSpPr/>
            <p:nvPr/>
          </p:nvCxnSpPr>
          <p:spPr>
            <a:xfrm>
              <a:off x="971894" y="2205431"/>
              <a:ext cx="4533899" cy="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971894" y="2357831"/>
              <a:ext cx="4533899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文本框 23"/>
          <p:cNvSpPr txBox="1"/>
          <p:nvPr/>
        </p:nvSpPr>
        <p:spPr>
          <a:xfrm>
            <a:off x="938709" y="3272158"/>
            <a:ext cx="4509591" cy="222477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>
                <a:solidFill>
                  <a:schemeClr val="bg1"/>
                </a:solidFill>
                <a:cs typeface="+mn-ea"/>
              </a:defRPr>
            </a:lvl1pPr>
          </a:lstStyle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如果我们减少能源的使用，做到节约能源。那么我们就能减少能源的开采与利用，就能为保护地球做出一点微薄的贡献。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29044" y="1468615"/>
            <a:ext cx="7238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3</a:t>
            </a:r>
            <a:r>
              <a:rPr lang="zh-CN" altLang="en-US" sz="2400" b="1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、有利于提高人们爱好环境，保护地球的意识。</a:t>
            </a:r>
            <a:endParaRPr lang="zh-CN" altLang="en-US" sz="2400" b="1">
              <a:solidFill>
                <a:schemeClr val="tx1">
                  <a:lumMod val="75000"/>
                  <a:lumOff val="2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5827795" y="2642252"/>
            <a:ext cx="4363537" cy="358682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1"/>
      <p:bldP spid="25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任意多边形: 形状 21"/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481361 w 12192000"/>
              <a:gd name="connsiteY0" fmla="*/ 514350 h 6858000"/>
              <a:gd name="connsiteX1" fmla="*/ 481361 w 12192000"/>
              <a:gd name="connsiteY1" fmla="*/ 6343650 h 6858000"/>
              <a:gd name="connsiteX2" fmla="*/ 11710639 w 12192000"/>
              <a:gd name="connsiteY2" fmla="*/ 6343650 h 6858000"/>
              <a:gd name="connsiteX3" fmla="*/ 11710639 w 12192000"/>
              <a:gd name="connsiteY3" fmla="*/ 5143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481361" y="514350"/>
                </a:moveTo>
                <a:lnTo>
                  <a:pt x="481361" y="6343650"/>
                </a:lnTo>
                <a:lnTo>
                  <a:pt x="11710639" y="6343650"/>
                </a:lnTo>
                <a:lnTo>
                  <a:pt x="11710639" y="5143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965849" y="1512889"/>
            <a:ext cx="3434820" cy="1568450"/>
            <a:chOff x="1228099" y="2109787"/>
            <a:chExt cx="3434820" cy="1568450"/>
          </a:xfrm>
        </p:grpSpPr>
        <p:sp>
          <p:nvSpPr>
            <p:cNvPr id="17" name="图形"/>
            <p:cNvSpPr txBox="1"/>
            <p:nvPr/>
          </p:nvSpPr>
          <p:spPr>
            <a:xfrm>
              <a:off x="1228099" y="2540635"/>
              <a:ext cx="1638643" cy="706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000" b="1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</a:rPr>
                <a:t>PART </a:t>
              </a:r>
              <a:endParaRPr kumimoji="0" lang="en-US" altLang="zh-CN" sz="40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1" name="图形"/>
            <p:cNvSpPr txBox="1"/>
            <p:nvPr/>
          </p:nvSpPr>
          <p:spPr>
            <a:xfrm>
              <a:off x="2721089" y="2109787"/>
              <a:ext cx="1941830" cy="1568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9600" b="1" i="0" u="none" strike="noStrike" kern="1200" cap="none" spc="0" normalizeH="0" baseline="0" noProof="0">
                  <a:ln>
                    <a:noFill/>
                  </a:ln>
                  <a:solidFill>
                    <a:schemeClr val="accent2"/>
                  </a:solidFill>
                  <a:effectLst>
                    <a:outerShdw dist="50800" dir="2700000" algn="tl" rotWithShape="0">
                      <a:prstClr val="white">
                        <a:alpha val="40000"/>
                      </a:prstClr>
                    </a:outerShdw>
                  </a:effectLst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</a:rPr>
                <a:t>04 </a:t>
              </a:r>
              <a:endParaRPr kumimoji="0" lang="en-US" altLang="zh-CN" sz="9600" b="1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>
                  <a:outerShdw dist="50800" dir="2700000" algn="tl" rotWithShape="0">
                    <a:prstClr val="white">
                      <a:alpha val="40000"/>
                    </a:prstClr>
                  </a:outerShdw>
                </a:effectLst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18" name="图形"/>
          <p:cNvSpPr txBox="1"/>
          <p:nvPr/>
        </p:nvSpPr>
        <p:spPr>
          <a:xfrm>
            <a:off x="825295" y="3290096"/>
            <a:ext cx="58305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6600" dirty="0">
                <a:solidFill>
                  <a:schemeClr val="accent2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节能知识</a:t>
            </a:r>
            <a:endParaRPr lang="zh-CN" altLang="en-US" sz="6600" dirty="0">
              <a:solidFill>
                <a:schemeClr val="accent2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sp>
        <p:nvSpPr>
          <p:cNvPr id="13" name="图形"/>
          <p:cNvSpPr txBox="1"/>
          <p:nvPr/>
        </p:nvSpPr>
        <p:spPr>
          <a:xfrm>
            <a:off x="825295" y="4348641"/>
            <a:ext cx="5830570" cy="705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  <a:sym typeface="+mn-ea"/>
              </a:rPr>
              <a:t>全国节能宣传周目的是在夏季用电高峰到来之前，形成强大的宣传声势，唤起人们的节能意识。</a:t>
            </a:r>
            <a:endParaRPr lang="en-US" altLang="zh-CN" sz="1400">
              <a:solidFill>
                <a:schemeClr val="tx1">
                  <a:lumMod val="85000"/>
                  <a:lumOff val="1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思源黑体 CN Normal" panose="020B0400000000000000" charset="-122"/>
              <a:sym typeface="+mn-ea"/>
            </a:endParaRPr>
          </a:p>
        </p:txBody>
      </p:sp>
      <p:sp>
        <p:nvSpPr>
          <p:cNvPr id="24" name="加号 23"/>
          <p:cNvSpPr/>
          <p:nvPr/>
        </p:nvSpPr>
        <p:spPr>
          <a:xfrm>
            <a:off x="6655865" y="1285708"/>
            <a:ext cx="483219" cy="483219"/>
          </a:xfrm>
          <a:prstGeom prst="mathPl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1584849" y="5624543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6777755" y="1264144"/>
            <a:ext cx="4719835" cy="471983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6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7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3"/>
      <p:bldP spid="13" grpId="5"/>
      <p:bldP spid="24" grpId="6" animBg="1"/>
      <p:bldP spid="27" grpId="7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组合 34"/>
          <p:cNvGrpSpPr/>
          <p:nvPr/>
        </p:nvGrpSpPr>
        <p:grpSpPr>
          <a:xfrm>
            <a:off x="1389422" y="2167395"/>
            <a:ext cx="2534878" cy="1052055"/>
            <a:chOff x="1887793" y="3252018"/>
            <a:chExt cx="2534878" cy="2740094"/>
          </a:xfrm>
        </p:grpSpPr>
        <p:sp>
          <p:nvSpPr>
            <p:cNvPr id="36" name="矩形: 圆角 35"/>
            <p:cNvSpPr/>
            <p:nvPr/>
          </p:nvSpPr>
          <p:spPr>
            <a:xfrm>
              <a:off x="1887793" y="3252018"/>
              <a:ext cx="2534878" cy="2740094"/>
            </a:xfrm>
            <a:prstGeom prst="roundRect">
              <a:avLst/>
            </a:prstGeom>
            <a:noFill/>
            <a:ln w="19050">
              <a:solidFill>
                <a:schemeClr val="accent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53" name="文本框 52"/>
            <p:cNvSpPr txBox="1"/>
            <p:nvPr/>
          </p:nvSpPr>
          <p:spPr>
            <a:xfrm>
              <a:off x="2070233" y="3923798"/>
              <a:ext cx="2257188" cy="152305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充电后及时拔掉充电器，减少对电的浪费。</a:t>
              </a:r>
              <a:endPara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3589171" y="972474"/>
            <a:ext cx="5166059" cy="608676"/>
            <a:chOff x="3589171" y="705774"/>
            <a:chExt cx="5166059" cy="608676"/>
          </a:xfrm>
        </p:grpSpPr>
        <p:cxnSp>
          <p:nvCxnSpPr>
            <p:cNvPr id="58" name="直接连接符 57"/>
            <p:cNvCxnSpPr/>
            <p:nvPr/>
          </p:nvCxnSpPr>
          <p:spPr>
            <a:xfrm>
              <a:off x="3589171" y="1314450"/>
              <a:ext cx="5166059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矩形 55"/>
            <p:cNvSpPr/>
            <p:nvPr/>
          </p:nvSpPr>
          <p:spPr>
            <a:xfrm>
              <a:off x="4528135" y="705774"/>
              <a:ext cx="2901366" cy="46166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400" b="1">
                  <a:ln w="19050">
                    <a:noFill/>
                  </a:ln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10</a:t>
              </a:r>
              <a:r>
                <a:rPr lang="zh-CN" altLang="en-US" sz="2400" b="1">
                  <a:ln w="19050">
                    <a:noFill/>
                  </a:ln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个节约好习惯</a:t>
              </a:r>
              <a:endParaRPr lang="zh-CN" altLang="en-US" sz="2400" b="1">
                <a:ln w="19050">
                  <a:noFill/>
                </a:ln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4737341" y="2167395"/>
            <a:ext cx="2534878" cy="1052055"/>
            <a:chOff x="1887793" y="3252018"/>
            <a:chExt cx="2534878" cy="2740094"/>
          </a:xfrm>
        </p:grpSpPr>
        <p:sp>
          <p:nvSpPr>
            <p:cNvPr id="60" name="矩形: 圆角 59"/>
            <p:cNvSpPr/>
            <p:nvPr/>
          </p:nvSpPr>
          <p:spPr>
            <a:xfrm>
              <a:off x="1887793" y="3252018"/>
              <a:ext cx="2534878" cy="2740094"/>
            </a:xfrm>
            <a:prstGeom prst="roundRect">
              <a:avLst/>
            </a:prstGeom>
            <a:noFill/>
            <a:ln w="19050">
              <a:solidFill>
                <a:schemeClr val="accent2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61" name="文本框 60"/>
            <p:cNvSpPr txBox="1"/>
            <p:nvPr/>
          </p:nvSpPr>
          <p:spPr>
            <a:xfrm>
              <a:off x="2070233" y="3626102"/>
              <a:ext cx="2257188" cy="216434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采用节能灯，夏天将空调调到</a:t>
              </a:r>
              <a:r>
                <a:rPr lang="en-US" alt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26</a:t>
              </a:r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摄氏度，这样可以大大节约能源。</a:t>
              </a:r>
              <a:endPara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8085260" y="2167395"/>
            <a:ext cx="2534878" cy="1052055"/>
            <a:chOff x="1887793" y="3252018"/>
            <a:chExt cx="2534878" cy="2740094"/>
          </a:xfrm>
        </p:grpSpPr>
        <p:sp>
          <p:nvSpPr>
            <p:cNvPr id="63" name="矩形: 圆角 62"/>
            <p:cNvSpPr/>
            <p:nvPr/>
          </p:nvSpPr>
          <p:spPr>
            <a:xfrm>
              <a:off x="1887793" y="3252018"/>
              <a:ext cx="2534878" cy="2740094"/>
            </a:xfrm>
            <a:prstGeom prst="roundRect">
              <a:avLst/>
            </a:prstGeom>
            <a:noFill/>
            <a:ln w="19050">
              <a:solidFill>
                <a:schemeClr val="accent3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64" name="文本框 63"/>
            <p:cNvSpPr txBox="1"/>
            <p:nvPr/>
          </p:nvSpPr>
          <p:spPr>
            <a:xfrm>
              <a:off x="2070233" y="3923798"/>
              <a:ext cx="2257188" cy="152305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用便携环保餐具自带午餐，不用一次性餐具。</a:t>
              </a:r>
              <a:endPara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4737341" y="3845265"/>
            <a:ext cx="2534878" cy="1052055"/>
            <a:chOff x="1887793" y="3252018"/>
            <a:chExt cx="2534878" cy="2740094"/>
          </a:xfrm>
        </p:grpSpPr>
        <p:sp>
          <p:nvSpPr>
            <p:cNvPr id="69" name="矩形: 圆角 68"/>
            <p:cNvSpPr/>
            <p:nvPr/>
          </p:nvSpPr>
          <p:spPr>
            <a:xfrm>
              <a:off x="1887793" y="3252018"/>
              <a:ext cx="2534878" cy="2740094"/>
            </a:xfrm>
            <a:prstGeom prst="roundRect">
              <a:avLst/>
            </a:prstGeom>
            <a:noFill/>
            <a:ln w="19050">
              <a:solidFill>
                <a:schemeClr val="accent2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2070233" y="3626102"/>
              <a:ext cx="2257188" cy="216434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刷牙时把水龙头关上，即使是漏滴，</a:t>
              </a:r>
              <a:r>
                <a:rPr lang="en-US" alt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10</a:t>
              </a:r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天就能漏掉一吨水。</a:t>
              </a:r>
              <a:endPara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8085260" y="3845265"/>
            <a:ext cx="2534878" cy="1052055"/>
            <a:chOff x="1887793" y="3252018"/>
            <a:chExt cx="2534878" cy="2740094"/>
          </a:xfrm>
        </p:grpSpPr>
        <p:sp>
          <p:nvSpPr>
            <p:cNvPr id="72" name="矩形: 圆角 71"/>
            <p:cNvSpPr/>
            <p:nvPr/>
          </p:nvSpPr>
          <p:spPr>
            <a:xfrm>
              <a:off x="1887793" y="3252018"/>
              <a:ext cx="2534878" cy="2740094"/>
            </a:xfrm>
            <a:prstGeom prst="roundRect">
              <a:avLst/>
            </a:prstGeom>
            <a:noFill/>
            <a:ln w="19050">
              <a:solidFill>
                <a:schemeClr val="accent2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1906843" y="3576486"/>
              <a:ext cx="2439628" cy="216434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自备的菜篮子或布袋买菜购物，一个一次性塑料袋需要</a:t>
              </a:r>
              <a:r>
                <a:rPr lang="en-US" alt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600</a:t>
              </a:r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年才能腐烂。</a:t>
              </a:r>
              <a:endPara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978871" y="3052696"/>
            <a:ext cx="3534389" cy="353438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3981871" y="928250"/>
            <a:ext cx="3788266" cy="5476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dist">
              <a:lnSpc>
                <a:spcPts val="2500"/>
              </a:lnSpc>
              <a:spcBef>
                <a:spcPct val="0"/>
              </a:spcBef>
            </a:pPr>
            <a:r>
              <a:rPr lang="en-US" altLang="zh-CN" sz="2400" b="1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10</a:t>
            </a:r>
            <a:r>
              <a:rPr lang="zh-CN" altLang="en-US" sz="2400" b="1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个节约好习惯</a:t>
            </a:r>
            <a:endParaRPr lang="zh-CN" altLang="en-US" sz="2400" b="1">
              <a:solidFill>
                <a:srgbClr val="40404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+mn-ea"/>
              <a:sym typeface="思源黑体 CN Regular" panose="020B0500000000000000" pitchFamily="34" charset="-122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1076243" y="1772122"/>
            <a:ext cx="4380661" cy="1054219"/>
            <a:chOff x="882246" y="3660042"/>
            <a:chExt cx="4380661" cy="1054219"/>
          </a:xfrm>
        </p:grpSpPr>
        <p:sp>
          <p:nvSpPr>
            <p:cNvPr id="53" name="文本框 52"/>
            <p:cNvSpPr txBox="1"/>
            <p:nvPr/>
          </p:nvSpPr>
          <p:spPr>
            <a:xfrm>
              <a:off x="882246" y="3894313"/>
              <a:ext cx="1020006" cy="374571"/>
            </a:xfrm>
            <a:prstGeom prst="round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en-US" altLang="zh-CN" sz="16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1</a:t>
              </a:r>
              <a:endPara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2054651" y="3660042"/>
              <a:ext cx="3208256" cy="105421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/>
            <a:p>
              <a:pPr>
                <a:lnSpc>
                  <a:spcPct val="200000"/>
                </a:lnSpc>
                <a:spcBef>
                  <a:spcPct val="0"/>
                </a:spcBef>
              </a:pPr>
              <a:r>
                <a:rPr lang="zh-CN" altLang="en-US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自制果汁，不仅健康还能减少工业用水和用电。</a:t>
              </a:r>
              <a:endParaRPr lang="zh-CN" altLang="en-US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1076243" y="3241714"/>
            <a:ext cx="5019757" cy="1072635"/>
            <a:chOff x="882246" y="3818608"/>
            <a:chExt cx="5019757" cy="1072635"/>
          </a:xfrm>
        </p:grpSpPr>
        <p:sp>
          <p:nvSpPr>
            <p:cNvPr id="56" name="文本框 55"/>
            <p:cNvSpPr txBox="1"/>
            <p:nvPr/>
          </p:nvSpPr>
          <p:spPr>
            <a:xfrm>
              <a:off x="882246" y="3818608"/>
              <a:ext cx="1020006" cy="374571"/>
            </a:xfrm>
            <a:prstGeom prst="round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en-US" altLang="zh-CN" sz="16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2</a:t>
              </a:r>
              <a:endPara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57" name="矩形 56"/>
            <p:cNvSpPr/>
            <p:nvPr/>
          </p:nvSpPr>
          <p:spPr>
            <a:xfrm>
              <a:off x="2054651" y="3837024"/>
              <a:ext cx="3847352" cy="105421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/>
            <a:p>
              <a:pPr>
                <a:lnSpc>
                  <a:spcPct val="150000"/>
                </a:lnSpc>
                <a:spcBef>
                  <a:spcPct val="0"/>
                </a:spcBef>
              </a:pPr>
              <a:r>
                <a:rPr lang="zh-CN" altLang="en-US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多用微波炉加热和烹调食物，用电比煤气污染少也更省钱，对健康和环保都好。</a:t>
              </a:r>
              <a:endParaRPr lang="zh-CN" altLang="en-US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1076243" y="4423670"/>
            <a:ext cx="5059085" cy="1054219"/>
            <a:chOff x="882246" y="3630545"/>
            <a:chExt cx="5059085" cy="1054219"/>
          </a:xfrm>
        </p:grpSpPr>
        <p:sp>
          <p:nvSpPr>
            <p:cNvPr id="59" name="文本框 58"/>
            <p:cNvSpPr txBox="1"/>
            <p:nvPr/>
          </p:nvSpPr>
          <p:spPr>
            <a:xfrm>
              <a:off x="882246" y="3843751"/>
              <a:ext cx="1020006" cy="374571"/>
            </a:xfrm>
            <a:prstGeom prst="round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en-US" altLang="zh-CN" sz="16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3</a:t>
              </a:r>
              <a:endPara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60" name="矩形 59"/>
            <p:cNvSpPr/>
            <p:nvPr/>
          </p:nvSpPr>
          <p:spPr>
            <a:xfrm>
              <a:off x="2025152" y="3630545"/>
              <a:ext cx="3916179" cy="105421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/>
            <a:p>
              <a:pPr>
                <a:lnSpc>
                  <a:spcPct val="200000"/>
                </a:lnSpc>
                <a:spcBef>
                  <a:spcPct val="0"/>
                </a:spcBef>
              </a:pPr>
              <a:r>
                <a:rPr lang="zh-CN" altLang="en-US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纸张双面使用，多用手绢少用面巾纸，减少树木砍伐，造福子孙。</a:t>
              </a:r>
              <a:endParaRPr lang="zh-CN" altLang="en-US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6533146" y="2362057"/>
            <a:ext cx="4380661" cy="1054219"/>
            <a:chOff x="882246" y="3660042"/>
            <a:chExt cx="4380661" cy="1054219"/>
          </a:xfrm>
        </p:grpSpPr>
        <p:sp>
          <p:nvSpPr>
            <p:cNvPr id="62" name="文本框 61"/>
            <p:cNvSpPr txBox="1"/>
            <p:nvPr/>
          </p:nvSpPr>
          <p:spPr>
            <a:xfrm>
              <a:off x="882246" y="3902727"/>
              <a:ext cx="1020006" cy="374571"/>
            </a:xfrm>
            <a:prstGeom prst="round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en-US" altLang="zh-CN" sz="16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4</a:t>
              </a:r>
              <a:endPara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2054651" y="3660042"/>
              <a:ext cx="3208256" cy="105421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/>
            <a:p>
              <a:pPr>
                <a:lnSpc>
                  <a:spcPct val="200000"/>
                </a:lnSpc>
                <a:spcBef>
                  <a:spcPct val="0"/>
                </a:spcBef>
              </a:pPr>
              <a:r>
                <a:rPr lang="zh-CN" altLang="en-US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使用可降解、用量少的洗涤用品，减少对江河和海洋的污染。</a:t>
              </a:r>
              <a:endParaRPr lang="zh-CN" altLang="en-US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6533146" y="3957954"/>
            <a:ext cx="5049254" cy="1093814"/>
            <a:chOff x="882246" y="3944913"/>
            <a:chExt cx="5049254" cy="1093814"/>
          </a:xfrm>
        </p:grpSpPr>
        <p:sp>
          <p:nvSpPr>
            <p:cNvPr id="65" name="文本框 64"/>
            <p:cNvSpPr txBox="1"/>
            <p:nvPr/>
          </p:nvSpPr>
          <p:spPr>
            <a:xfrm>
              <a:off x="882246" y="3944913"/>
              <a:ext cx="1020006" cy="374571"/>
            </a:xfrm>
            <a:prstGeom prst="round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en-US" altLang="zh-CN" sz="16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5</a:t>
              </a:r>
              <a:endPara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2084148" y="3984508"/>
              <a:ext cx="3847352" cy="105421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/>
            <a:p>
              <a:pPr>
                <a:lnSpc>
                  <a:spcPct val="150000"/>
                </a:lnSpc>
                <a:spcBef>
                  <a:spcPct val="0"/>
                </a:spcBef>
              </a:pPr>
              <a:r>
                <a:rPr lang="zh-CN" altLang="en-US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无论外出和工作，携带自己的水杯，方便又卫生。</a:t>
              </a:r>
              <a:endParaRPr lang="zh-CN" altLang="en-US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endParaRPr>
            </a:p>
            <a:p>
              <a:pPr>
                <a:lnSpc>
                  <a:spcPct val="150000"/>
                </a:lnSpc>
                <a:spcBef>
                  <a:spcPct val="0"/>
                </a:spcBef>
              </a:pPr>
              <a:endParaRPr lang="zh-CN" altLang="en-US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6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6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0"/>
                            </p:stCondLst>
                            <p:childTnLst>
                              <p:par>
                                <p:cTn id="27" presetID="6" presetClass="entr" presetSubtype="16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直接连接符 13"/>
          <p:cNvCxnSpPr/>
          <p:nvPr/>
        </p:nvCxnSpPr>
        <p:spPr>
          <a:xfrm>
            <a:off x="905201" y="2315732"/>
            <a:ext cx="10156091" cy="0"/>
          </a:xfrm>
          <a:prstGeom prst="line">
            <a:avLst/>
          </a:prstGeom>
          <a:ln>
            <a:solidFill>
              <a:schemeClr val="accent1"/>
            </a:solidFill>
            <a:prstDash val="solid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3413802" y="1516449"/>
            <a:ext cx="5138887" cy="43716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 lIns="67181" tIns="33590" rIns="67181" bIns="33590">
            <a:spAutoFit/>
          </a:bodyPr>
          <a:lstStyle/>
          <a:p>
            <a:pPr algn="dist"/>
            <a:r>
              <a:rPr lang="zh-CN" altLang="en-US" sz="2400" b="1" dirty="0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家庭生活节能小常识</a:t>
            </a:r>
            <a:endParaRPr lang="zh-CN" altLang="en-US" sz="2400" b="1" dirty="0">
              <a:solidFill>
                <a:srgbClr val="FFFFFF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+mn-ea"/>
              <a:sym typeface="思源黑体 CN Regular" panose="020B0500000000000000" pitchFamily="34" charset="-122"/>
            </a:endParaRPr>
          </a:p>
        </p:txBody>
      </p:sp>
      <p:sp>
        <p:nvSpPr>
          <p:cNvPr id="49" name="Text Box 21"/>
          <p:cNvSpPr txBox="1">
            <a:spLocks noChangeArrowheads="1"/>
          </p:cNvSpPr>
          <p:nvPr/>
        </p:nvSpPr>
        <p:spPr bwMode="auto">
          <a:xfrm flipH="1">
            <a:off x="954589" y="2718179"/>
            <a:ext cx="5317158" cy="787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defTabSz="1219200" eaLnBrk="1" hangingPunct="1"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空调的设置温度不宜过低，过低会导致耗电量增加。夏季设定在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26℃-28℃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，冬季设定在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16℃-18℃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。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sp>
        <p:nvSpPr>
          <p:cNvPr id="50" name="Text Box 21"/>
          <p:cNvSpPr txBox="1">
            <a:spLocks noChangeArrowheads="1"/>
          </p:cNvSpPr>
          <p:nvPr/>
        </p:nvSpPr>
        <p:spPr bwMode="auto">
          <a:xfrm flipH="1">
            <a:off x="954589" y="3975229"/>
            <a:ext cx="5317158" cy="1156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defTabSz="1219200" eaLnBrk="1" hangingPunct="1"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冰箱内贮存食品过少时，由于热容量变小，压缩机开停时间缩短，造成冰箱累计耗电量增加。所以食品过少时，可以用几只塑料盒盛水放进冷冻室内。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sp>
        <p:nvSpPr>
          <p:cNvPr id="51" name="Text Box 21"/>
          <p:cNvSpPr txBox="1">
            <a:spLocks noChangeArrowheads="1"/>
          </p:cNvSpPr>
          <p:nvPr/>
        </p:nvSpPr>
        <p:spPr bwMode="auto">
          <a:xfrm flipH="1">
            <a:off x="6271747" y="2718179"/>
            <a:ext cx="5317158" cy="787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defTabSz="1219200" eaLnBrk="1" hangingPunct="1"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电视机不看时应拔掉电源插头。有些电视机关闭后，显像管仍有灯丝预热，整机处在待用状态仍在耗电。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sp>
        <p:nvSpPr>
          <p:cNvPr id="52" name="Text Box 21"/>
          <p:cNvSpPr txBox="1">
            <a:spLocks noChangeArrowheads="1"/>
          </p:cNvSpPr>
          <p:nvPr/>
        </p:nvSpPr>
        <p:spPr bwMode="auto">
          <a:xfrm flipH="1">
            <a:off x="6271747" y="3975229"/>
            <a:ext cx="5317158" cy="42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defTabSz="1219200" eaLnBrk="1" hangingPunct="1"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煮饭前将米浸泡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30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分钟后再用热水煮，可省电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30%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。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2" presetClass="entr" presetSubtype="0" fill="hold" grpId="2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42" presetClass="entr" presetSubtype="0" fill="hold" grpId="3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00"/>
                            </p:stCondLst>
                            <p:childTnLst>
                              <p:par>
                                <p:cTn id="31" presetID="42" presetClass="entr" presetSubtype="0" fill="hold" grpId="4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49" grpId="1"/>
      <p:bldP spid="50" grpId="2"/>
      <p:bldP spid="51" grpId="3"/>
      <p:bldP spid="52" grpId="4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94475" y="1297858"/>
            <a:ext cx="3661991" cy="2389238"/>
            <a:chOff x="1568565" y="2625213"/>
            <a:chExt cx="3661991" cy="2389238"/>
          </a:xfrm>
        </p:grpSpPr>
        <p:sp>
          <p:nvSpPr>
            <p:cNvPr id="31" name="圆角矩形 36"/>
            <p:cNvSpPr/>
            <p:nvPr/>
          </p:nvSpPr>
          <p:spPr>
            <a:xfrm>
              <a:off x="1568565" y="2625213"/>
              <a:ext cx="3661991" cy="2389238"/>
            </a:xfrm>
            <a:prstGeom prst="roundRect">
              <a:avLst>
                <a:gd name="adj" fmla="val 20119"/>
              </a:avLst>
            </a:prstGeom>
            <a:solidFill>
              <a:srgbClr val="F2F2F2">
                <a:alpha val="68000"/>
              </a:srgbClr>
            </a:solidFill>
            <a:ln w="6350">
              <a:solidFill>
                <a:srgbClr val="BFBFB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noAutofit/>
            </a:bodyPr>
            <a:lstStyle/>
            <a:p>
              <a:pPr algn="ctr"/>
              <a:endParaRPr lang="zh-CN" altLang="en-US" sz="2800">
                <a:ln w="19050">
                  <a:noFill/>
                </a:ln>
                <a:gradFill flip="none" rotWithShape="1">
                  <a:gsLst>
                    <a:gs pos="100000">
                      <a:srgbClr val="E9BE61"/>
                    </a:gs>
                    <a:gs pos="49000">
                      <a:srgbClr val="D8070C"/>
                    </a:gs>
                  </a:gsLst>
                  <a:lin ang="5400000" scaled="0"/>
                </a:gra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32" name="75d24dc5-fe2b-478c-b6d0-6cde2d79beaf"/>
            <p:cNvSpPr/>
            <p:nvPr/>
          </p:nvSpPr>
          <p:spPr>
            <a:xfrm>
              <a:off x="1752901" y="2989399"/>
              <a:ext cx="3411306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一般洗衣机都分有强洗和弱洗功能，许多人为了“省电”，往往会选择“弱洗”功能，这是一种认识上的误区。弱洗比强洗改变叶轮旋转方向的次数要多，所以弱洗反而费电，强洗不但省电，还可延长电机使用寿命。</a:t>
              </a:r>
              <a:endParaRPr lang="zh-CN" altLang="en-US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6730501" y="1297858"/>
            <a:ext cx="3713629" cy="2389238"/>
            <a:chOff x="1568565" y="2625213"/>
            <a:chExt cx="3713629" cy="2389238"/>
          </a:xfrm>
        </p:grpSpPr>
        <p:sp>
          <p:nvSpPr>
            <p:cNvPr id="35" name="圆角矩形 36"/>
            <p:cNvSpPr/>
            <p:nvPr/>
          </p:nvSpPr>
          <p:spPr>
            <a:xfrm>
              <a:off x="1568565" y="2625213"/>
              <a:ext cx="3661991" cy="2389238"/>
            </a:xfrm>
            <a:prstGeom prst="roundRect">
              <a:avLst>
                <a:gd name="adj" fmla="val 20119"/>
              </a:avLst>
            </a:prstGeom>
            <a:solidFill>
              <a:srgbClr val="F2F2F2">
                <a:alpha val="68000"/>
              </a:srgbClr>
            </a:solidFill>
            <a:ln w="6350">
              <a:solidFill>
                <a:srgbClr val="BFBFB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noAutofit/>
            </a:bodyPr>
            <a:lstStyle/>
            <a:p>
              <a:pPr algn="ctr"/>
              <a:endParaRPr lang="zh-CN" altLang="en-US" sz="2800">
                <a:ln w="19050">
                  <a:noFill/>
                </a:ln>
                <a:gradFill flip="none" rotWithShape="1">
                  <a:gsLst>
                    <a:gs pos="100000">
                      <a:srgbClr val="E9BE61"/>
                    </a:gs>
                    <a:gs pos="49000">
                      <a:srgbClr val="D8070C"/>
                    </a:gs>
                  </a:gsLst>
                  <a:lin ang="5400000" scaled="0"/>
                </a:gra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36" name="75d24dc5-fe2b-478c-b6d0-6cde2d79beaf"/>
            <p:cNvSpPr/>
            <p:nvPr/>
          </p:nvSpPr>
          <p:spPr>
            <a:xfrm>
              <a:off x="1870888" y="2959902"/>
              <a:ext cx="341130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淘米水切勿随意倒掉，可用来浇花、洗脸或洗碗，肥力、去污力温和，又不污染水质。喝不了的面条汤、水饺汤也有一定的去油污作用，可用来洗刷碗筷。可减少洗洁精对水质的污染和在人体内的蓄积。</a:t>
              </a:r>
              <a:endParaRPr lang="zh-CN" altLang="en-US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2335482" y="4100183"/>
            <a:ext cx="3661991" cy="1238733"/>
            <a:chOff x="1568565" y="2625213"/>
            <a:chExt cx="3661991" cy="1238733"/>
          </a:xfrm>
        </p:grpSpPr>
        <p:sp>
          <p:nvSpPr>
            <p:cNvPr id="50" name="圆角矩形 36"/>
            <p:cNvSpPr/>
            <p:nvPr/>
          </p:nvSpPr>
          <p:spPr>
            <a:xfrm>
              <a:off x="1568565" y="2625213"/>
              <a:ext cx="3661991" cy="1238733"/>
            </a:xfrm>
            <a:prstGeom prst="roundRect">
              <a:avLst>
                <a:gd name="adj" fmla="val 20119"/>
              </a:avLst>
            </a:prstGeom>
            <a:solidFill>
              <a:srgbClr val="F2F2F2">
                <a:alpha val="68000"/>
              </a:srgbClr>
            </a:solidFill>
            <a:ln w="6350">
              <a:solidFill>
                <a:srgbClr val="BFBFB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noAutofit/>
            </a:bodyPr>
            <a:lstStyle/>
            <a:p>
              <a:pPr algn="ctr"/>
              <a:endParaRPr lang="zh-CN" altLang="en-US" sz="2800">
                <a:ln w="19050">
                  <a:noFill/>
                </a:ln>
                <a:gradFill flip="none" rotWithShape="1">
                  <a:gsLst>
                    <a:gs pos="100000">
                      <a:srgbClr val="E9BE61"/>
                    </a:gs>
                    <a:gs pos="49000">
                      <a:srgbClr val="D8070C"/>
                    </a:gs>
                  </a:gsLst>
                  <a:lin ang="5400000" scaled="0"/>
                </a:gra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51" name="75d24dc5-fe2b-478c-b6d0-6cde2d79beaf"/>
            <p:cNvSpPr/>
            <p:nvPr/>
          </p:nvSpPr>
          <p:spPr>
            <a:xfrm>
              <a:off x="1752901" y="2812418"/>
              <a:ext cx="341130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拒绝含磷洗涤剂，只用无磷洗涤剂。若时间允许、体力允许，尽量手洗衣服，既节电又节水。</a:t>
              </a:r>
              <a:endParaRPr lang="zh-CN" altLang="en-US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6782139" y="4100183"/>
            <a:ext cx="3661991" cy="1238733"/>
            <a:chOff x="1568565" y="2625213"/>
            <a:chExt cx="3661991" cy="1238733"/>
          </a:xfrm>
        </p:grpSpPr>
        <p:sp>
          <p:nvSpPr>
            <p:cNvPr id="53" name="圆角矩形 36"/>
            <p:cNvSpPr/>
            <p:nvPr/>
          </p:nvSpPr>
          <p:spPr>
            <a:xfrm>
              <a:off x="1568565" y="2625213"/>
              <a:ext cx="3661991" cy="1238733"/>
            </a:xfrm>
            <a:prstGeom prst="roundRect">
              <a:avLst>
                <a:gd name="adj" fmla="val 20119"/>
              </a:avLst>
            </a:prstGeom>
            <a:solidFill>
              <a:srgbClr val="F2F2F2">
                <a:alpha val="68000"/>
              </a:srgbClr>
            </a:solidFill>
            <a:ln w="6350">
              <a:solidFill>
                <a:srgbClr val="BFBFB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noAutofit/>
            </a:bodyPr>
            <a:lstStyle/>
            <a:p>
              <a:pPr algn="ctr"/>
              <a:endParaRPr lang="zh-CN" altLang="en-US" sz="2800">
                <a:ln w="19050">
                  <a:noFill/>
                </a:ln>
                <a:gradFill flip="none" rotWithShape="1">
                  <a:gsLst>
                    <a:gs pos="100000">
                      <a:srgbClr val="E9BE61"/>
                    </a:gs>
                    <a:gs pos="49000">
                      <a:srgbClr val="D8070C"/>
                    </a:gs>
                  </a:gsLst>
                  <a:lin ang="5400000" scaled="0"/>
                </a:gra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54" name="75d24dc5-fe2b-478c-b6d0-6cde2d79beaf"/>
            <p:cNvSpPr/>
            <p:nvPr/>
          </p:nvSpPr>
          <p:spPr>
            <a:xfrm>
              <a:off x="1752901" y="2812418"/>
              <a:ext cx="341130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家中所有电器及办公室的电器用毕要随手关掉电源，不要让电器长时间处于待机状态。</a:t>
              </a:r>
              <a:endParaRPr lang="zh-CN" altLang="en-US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</p:grpSp>
      <p:sp>
        <p:nvSpPr>
          <p:cNvPr id="55" name="矩形 54"/>
          <p:cNvSpPr/>
          <p:nvPr/>
        </p:nvSpPr>
        <p:spPr>
          <a:xfrm>
            <a:off x="1199405" y="1883138"/>
            <a:ext cx="738664" cy="3252138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chemeClr val="accent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家庭生活节能小常识</a:t>
            </a:r>
            <a:endParaRPr lang="zh-CN" altLang="en-US" sz="2400" b="1">
              <a:solidFill>
                <a:schemeClr val="accent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367545" y="1045927"/>
            <a:ext cx="3314063" cy="1041908"/>
            <a:chOff x="4367545" y="1045927"/>
            <a:chExt cx="3314063" cy="1041908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>
            <a:xfrm flipV="1">
              <a:off x="4367545" y="1045927"/>
              <a:ext cx="1728456" cy="1038757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>
            <a:xfrm flipV="1">
              <a:off x="6096000" y="1049078"/>
              <a:ext cx="1585608" cy="1038757"/>
            </a:xfrm>
            <a:prstGeom prst="rect">
              <a:avLst/>
            </a:prstGeom>
          </p:spPr>
        </p:pic>
      </p:grpSp>
      <p:sp>
        <p:nvSpPr>
          <p:cNvPr id="8" name="矩形 7"/>
          <p:cNvSpPr/>
          <p:nvPr/>
        </p:nvSpPr>
        <p:spPr>
          <a:xfrm>
            <a:off x="749497" y="2189194"/>
            <a:ext cx="9840212" cy="787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夏季空调的温度不要与外面的温度相差不超过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5℃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，比如外面是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32℃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，空调最好调在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28℃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。温度上升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1℃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，耗电可以减少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10%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。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749497" y="3081226"/>
            <a:ext cx="9085628" cy="423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将工作模式设定为“自动风”。自动风耗电较少，从而使空调高效率的运转。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749497" y="3749804"/>
            <a:ext cx="10645344" cy="1156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与电风扇并用。将空调冷气向上吹可以提高降温的效率。当冷气开始运行时，用电风扇将冷气向上吹，可以使床、沙发等聚集处的冷气得以循环。短时间就可以提高降温效率，使制冷效果上升。并且制冷时将空调的风向向上调节器节。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749497" y="4631238"/>
            <a:ext cx="10596214" cy="423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外出前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30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分钟关闭空调。如果关闭空调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30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分钟，室温不会有变化。所以要养成出门前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30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分钟切掉电源的习惯。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749496" y="5223308"/>
            <a:ext cx="10830367" cy="787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夏季使用空调的节能模式是“冷气”、“除湿”两种功能的分开使用。不能单纯的比较冷气和除湿功能耗电的成本。酷暑的晌午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,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无论如何温度都很高时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,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就调至冷气功能。而在闷热的梅雨季节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,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则使用除湿功能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,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分开使用可以节省电力。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811430" y="1317601"/>
            <a:ext cx="3136240" cy="588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空调节能小贴士</a:t>
            </a:r>
            <a:endParaRPr lang="zh-CN" altLang="en-US" sz="2400" b="1">
              <a:solidFill>
                <a:srgbClr val="40404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6" presetClass="entr" presetSubtype="21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21" fill="hold" grpId="3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6" presetClass="entr" presetSubtype="21" fill="hold" grpId="4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7" grpId="1"/>
      <p:bldP spid="41" grpId="2"/>
      <p:bldP spid="45" grpId="3"/>
      <p:bldP spid="30" grpId="4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1409701" y="2523803"/>
            <a:ext cx="5522041" cy="2972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zh-CN" altLang="en-US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办公电脑配置要合适，尽量选用硬盘，以待机代替屏幕保护不用电脑时以待机代替屏幕保护，每台台式机每年可省电</a:t>
            </a:r>
            <a:r>
              <a:rPr lang="en-US" altLang="zh-CN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6.3</a:t>
            </a:r>
            <a:r>
              <a:rPr lang="zh-CN" altLang="en-US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度，相应减排二氧化碳</a:t>
            </a:r>
            <a:r>
              <a:rPr lang="en-US" altLang="zh-CN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6</a:t>
            </a:r>
            <a:r>
              <a:rPr lang="zh-CN" altLang="en-US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千克；</a:t>
            </a:r>
            <a:endParaRPr lang="en-US" altLang="zh-CN" sz="1600">
              <a:solidFill>
                <a:srgbClr val="40404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n"/>
            </a:pPr>
            <a:endParaRPr lang="en-US" altLang="zh-CN" sz="1600">
              <a:solidFill>
                <a:srgbClr val="40404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zh-CN" altLang="en-US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每台笔记本电脑每年可省电</a:t>
            </a:r>
            <a:r>
              <a:rPr lang="en-US" altLang="zh-CN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1.5</a:t>
            </a:r>
            <a:r>
              <a:rPr lang="zh-CN" altLang="en-US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度，相应减排二氧化碳</a:t>
            </a:r>
            <a:r>
              <a:rPr lang="en-US" altLang="zh-CN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1.4</a:t>
            </a:r>
            <a:r>
              <a:rPr lang="zh-CN" altLang="en-US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千克。调低电脑屏幕亮度，关机拔插头。</a:t>
            </a:r>
            <a:endParaRPr lang="zh-CN" altLang="en-US" sz="1600">
              <a:solidFill>
                <a:srgbClr val="40404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1504338" y="1660246"/>
            <a:ext cx="8967018" cy="466665"/>
            <a:chOff x="1498805" y="1078914"/>
            <a:chExt cx="8967018" cy="466665"/>
          </a:xfrm>
        </p:grpSpPr>
        <p:sp>
          <p:nvSpPr>
            <p:cNvPr id="22" name="矩形 21"/>
            <p:cNvSpPr/>
            <p:nvPr/>
          </p:nvSpPr>
          <p:spPr>
            <a:xfrm>
              <a:off x="1498805" y="1078914"/>
              <a:ext cx="3486764" cy="437168"/>
            </a:xfrm>
            <a:prstGeom prst="rect">
              <a:avLst/>
            </a:prstGeom>
            <a:solidFill>
              <a:schemeClr val="accent1"/>
            </a:solidFill>
            <a:effectLst/>
          </p:spPr>
          <p:txBody>
            <a:bodyPr wrap="square" lIns="67181" tIns="33590" rIns="67181" bIns="33590">
              <a:spAutoFit/>
            </a:bodyPr>
            <a:lstStyle/>
            <a:p>
              <a:pPr algn="dist"/>
              <a:r>
                <a:rPr lang="zh-CN" altLang="en-US" sz="2400" b="1">
                  <a:solidFill>
                    <a:srgbClr val="FFFFFF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办公室节能小常识</a:t>
              </a:r>
              <a:endParaRPr lang="zh-CN" altLang="en-US" sz="2400" b="1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endParaRPr>
            </a:p>
          </p:txBody>
        </p:sp>
        <p:cxnSp>
          <p:nvCxnSpPr>
            <p:cNvPr id="23" name="直接连接符 22"/>
            <p:cNvCxnSpPr>
              <a:stCxn id="22" idx="3"/>
            </p:cNvCxnSpPr>
            <p:nvPr/>
          </p:nvCxnSpPr>
          <p:spPr>
            <a:xfrm>
              <a:off x="4985569" y="1297498"/>
              <a:ext cx="1940640" cy="8963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矩形 23"/>
            <p:cNvSpPr/>
            <p:nvPr/>
          </p:nvSpPr>
          <p:spPr>
            <a:xfrm>
              <a:off x="7020846" y="1108411"/>
              <a:ext cx="3444977" cy="437168"/>
            </a:xfrm>
            <a:prstGeom prst="rect">
              <a:avLst/>
            </a:prstGeom>
            <a:solidFill>
              <a:schemeClr val="accent1"/>
            </a:solidFill>
            <a:effectLst/>
          </p:spPr>
          <p:txBody>
            <a:bodyPr wrap="square" lIns="67181" tIns="33590" rIns="67181" bIns="33590">
              <a:spAutoFit/>
            </a:bodyPr>
            <a:lstStyle/>
            <a:p>
              <a:pPr algn="dist"/>
              <a:r>
                <a:rPr lang="en-US" altLang="zh-CN" sz="2400" b="1">
                  <a:solidFill>
                    <a:srgbClr val="FFFFFF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1.</a:t>
              </a:r>
              <a:r>
                <a:rPr lang="zh-CN" altLang="en-US" sz="2400" b="1">
                  <a:solidFill>
                    <a:srgbClr val="FFFFFF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科学合理使用电脑</a:t>
              </a:r>
              <a:endParaRPr lang="zh-CN" altLang="en-US" sz="2400" b="1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endParaRP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6931742" y="2126911"/>
            <a:ext cx="4533898" cy="45338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对角圆角 3"/>
          <p:cNvSpPr/>
          <p:nvPr/>
        </p:nvSpPr>
        <p:spPr>
          <a:xfrm rot="187616">
            <a:off x="926709" y="1279208"/>
            <a:ext cx="9832216" cy="4755794"/>
          </a:xfrm>
          <a:prstGeom prst="round2DiagRect">
            <a:avLst>
              <a:gd name="adj1" fmla="val 21400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9284198" y="653623"/>
            <a:ext cx="2008234" cy="2008234"/>
            <a:chOff x="9284198" y="653623"/>
            <a:chExt cx="2008234" cy="2008234"/>
          </a:xfrm>
          <a:solidFill>
            <a:schemeClr val="accent1"/>
          </a:solidFill>
        </p:grpSpPr>
        <p:sp>
          <p:nvSpPr>
            <p:cNvPr id="6" name="椭圆 5"/>
            <p:cNvSpPr/>
            <p:nvPr/>
          </p:nvSpPr>
          <p:spPr>
            <a:xfrm>
              <a:off x="9284198" y="653623"/>
              <a:ext cx="2008234" cy="2008234"/>
            </a:xfrm>
            <a:prstGeom prst="ellipse">
              <a:avLst/>
            </a:prstGeom>
            <a:grpFill/>
            <a:ln w="47625">
              <a:solidFill>
                <a:schemeClr val="bg1"/>
              </a:solidFill>
            </a:ln>
            <a:effectLst>
              <a:outerShdw blurRad="165100" dist="12700" algn="ctr" rotWithShape="0">
                <a:prstClr val="black">
                  <a:alpha val="1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9447654" y="1212767"/>
              <a:ext cx="1715646" cy="92333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5400">
                  <a:solidFill>
                    <a:schemeClr val="bg1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前言</a:t>
              </a:r>
              <a:endParaRPr lang="zh-CN" altLang="en-US" sz="5400">
                <a:solidFill>
                  <a:schemeClr val="bg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 rot="272214">
            <a:off x="1518920" y="2085975"/>
            <a:ext cx="8264525" cy="33534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200000"/>
              </a:lnSpc>
            </a:pPr>
            <a:r>
              <a:rPr lang="zh-CN" altLang="en-US" smtClean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       </a:t>
            </a:r>
            <a:r>
              <a:rPr smtClean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为深入践行习近平生态文明思想，立足新发展阶段，完整、准确、全面贯彻新发展理念，构建新发展格局，推动高质量发展，广泛开展节能降碳宣传教育，大力倡导绿色低碳生产生活方式，积极营造节能降碳浓厚氛围，加快促进经济社会发展全面绿色转型，2024年全国节能宣传周定为5月13日至19日。</a:t>
            </a:r>
            <a:endParaRPr smtClean="0">
              <a:solidFill>
                <a:schemeClr val="tx1">
                  <a:lumMod val="75000"/>
                  <a:lumOff val="2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>
          <a:xfrm flipH="1">
            <a:off x="7305851" y="4887066"/>
            <a:ext cx="3208844" cy="2008234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30992" y="0"/>
            <a:ext cx="3208844" cy="213958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22" presetClass="entr" presetSubtype="8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4687834" y="1322261"/>
            <a:ext cx="2942911" cy="437168"/>
          </a:xfrm>
          <a:prstGeom prst="rect">
            <a:avLst/>
          </a:prstGeom>
          <a:solidFill>
            <a:schemeClr val="accent2"/>
          </a:solidFill>
          <a:effectLst/>
        </p:spPr>
        <p:txBody>
          <a:bodyPr wrap="square" lIns="67181" tIns="33590" rIns="67181" bIns="33590">
            <a:spAutoFit/>
          </a:bodyPr>
          <a:lstStyle/>
          <a:p>
            <a:pPr algn="dist"/>
            <a:r>
              <a:rPr lang="zh-CN" altLang="en-US" sz="2400" b="1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办公室节能小常识</a:t>
            </a:r>
            <a:endParaRPr lang="zh-CN" altLang="en-US" sz="2400" b="1">
              <a:solidFill>
                <a:srgbClr val="FFFFFF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+mn-ea"/>
              <a:sym typeface="思源黑体 CN Regular" panose="020B0500000000000000" pitchFamily="34" charset="-122"/>
            </a:endParaRP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 flipH="1">
            <a:off x="1455161" y="1885536"/>
            <a:ext cx="9408256" cy="72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200" eaLnBrk="1" hangingPunct="1">
              <a:lnSpc>
                <a:spcPct val="200000"/>
              </a:lnSpc>
              <a:spcBef>
                <a:spcPct val="50000"/>
              </a:spcBef>
            </a:pPr>
            <a:r>
              <a:rPr lang="en-US" altLang="zh-CN" sz="2400" b="1" dirty="0">
                <a:solidFill>
                  <a:schemeClr val="accent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2.</a:t>
            </a:r>
            <a:r>
              <a:rPr lang="zh-CN" altLang="en-US" sz="2400" b="1" dirty="0">
                <a:solidFill>
                  <a:schemeClr val="accent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科学合理使用打印机、复印机</a:t>
            </a:r>
            <a:endParaRPr lang="zh-CN" altLang="en-US" sz="2400" b="1" dirty="0">
              <a:solidFill>
                <a:schemeClr val="accent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786507" y="2733432"/>
            <a:ext cx="8810209" cy="1218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25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l"/>
              <a:defRPr/>
            </a:pPr>
            <a:r>
              <a:rPr lang="zh-CN" altLang="en-US" sz="1600" dirty="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及时断电，下班时或长时间不用，应关闭打印机及其服务器的电源，减少能耗，同时将插头拔出；打印机共享，</a:t>
            </a:r>
            <a:endParaRPr lang="zh-CN" altLang="en-US" sz="1600" dirty="0">
              <a:solidFill>
                <a:srgbClr val="40404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+mn-ea"/>
              <a:sym typeface="思源黑体 CN Regular" panose="020B0500000000000000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786507" y="3985182"/>
            <a:ext cx="8810209" cy="1218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25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l"/>
              <a:defRPr/>
            </a:pPr>
            <a:r>
              <a:rPr lang="zh-CN" altLang="en-US" sz="160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办公室内共用一部打印机，可以减少设备闲置，提高效率，节约能源；运用草稿模式，打印机省墨又节电；打印尽量使用小号字；复印打印用双面，边角余料巧</a:t>
            </a:r>
            <a:endParaRPr lang="zh-CN" altLang="en-US" sz="1600">
              <a:solidFill>
                <a:srgbClr val="40404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+mn-ea"/>
              <a:sym typeface="思源黑体 CN Regular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8" fill="hold" grpId="3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1"/>
      <p:bldP spid="23" grpId="2"/>
      <p:bldP spid="31" grpId="3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5935591" y="1457623"/>
            <a:ext cx="4440166" cy="588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chemeClr val="accent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3.</a:t>
            </a:r>
            <a:r>
              <a:rPr lang="zh-CN" altLang="en-US" sz="2400" b="1">
                <a:solidFill>
                  <a:schemeClr val="accent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科学合理利用纸制品</a:t>
            </a:r>
            <a:endParaRPr lang="zh-CN" altLang="en-US" sz="2400" b="1">
              <a:solidFill>
                <a:schemeClr val="accent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1199975" y="1236721"/>
            <a:ext cx="4191790" cy="1572847"/>
            <a:chOff x="-2077621" y="1468160"/>
            <a:chExt cx="5350835" cy="2046565"/>
          </a:xfrm>
        </p:grpSpPr>
        <p:grpSp>
          <p:nvGrpSpPr>
            <p:cNvPr id="22" name="组合 21"/>
            <p:cNvGrpSpPr/>
            <p:nvPr/>
          </p:nvGrpSpPr>
          <p:grpSpPr>
            <a:xfrm>
              <a:off x="-2077621" y="1468160"/>
              <a:ext cx="4864510" cy="2046565"/>
              <a:chOff x="-2077621" y="1468160"/>
              <a:chExt cx="4864510" cy="2046565"/>
            </a:xfrm>
          </p:grpSpPr>
          <p:grpSp>
            <p:nvGrpSpPr>
              <p:cNvPr id="24" name="组合 23"/>
              <p:cNvGrpSpPr/>
              <p:nvPr/>
            </p:nvGrpSpPr>
            <p:grpSpPr>
              <a:xfrm>
                <a:off x="-2077621" y="1468160"/>
                <a:ext cx="4646650" cy="2046565"/>
                <a:chOff x="-1293850" y="1904999"/>
                <a:chExt cx="4646650" cy="2046565"/>
              </a:xfrm>
            </p:grpSpPr>
            <p:sp>
              <p:nvSpPr>
                <p:cNvPr id="26" name="直角三角形 6"/>
                <p:cNvSpPr/>
                <p:nvPr/>
              </p:nvSpPr>
              <p:spPr>
                <a:xfrm flipV="1">
                  <a:off x="2452913" y="3570513"/>
                  <a:ext cx="870859" cy="381051"/>
                </a:xfrm>
                <a:custGeom>
                  <a:avLst/>
                  <a:gdLst>
                    <a:gd name="connsiteX0" fmla="*/ 0 w 869390"/>
                    <a:gd name="connsiteY0" fmla="*/ 408920 h 408920"/>
                    <a:gd name="connsiteX1" fmla="*/ 9151 w 869390"/>
                    <a:gd name="connsiteY1" fmla="*/ 0 h 408920"/>
                    <a:gd name="connsiteX2" fmla="*/ 869390 w 869390"/>
                    <a:gd name="connsiteY2" fmla="*/ 380345 h 408920"/>
                    <a:gd name="connsiteX3" fmla="*/ 0 w 869390"/>
                    <a:gd name="connsiteY3" fmla="*/ 408920 h 4089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69390" h="408920">
                      <a:moveTo>
                        <a:pt x="0" y="408920"/>
                      </a:moveTo>
                      <a:lnTo>
                        <a:pt x="9151" y="0"/>
                      </a:lnTo>
                      <a:cubicBezTo>
                        <a:pt x="201331" y="75982"/>
                        <a:pt x="765548" y="180538"/>
                        <a:pt x="869390" y="380345"/>
                      </a:cubicBezTo>
                      <a:lnTo>
                        <a:pt x="0" y="408920"/>
                      </a:lnTo>
                      <a:close/>
                    </a:path>
                  </a:pathLst>
                </a:custGeom>
                <a:solidFill>
                  <a:srgbClr val="146E4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rgbClr val="FFFFFF"/>
                    </a:solidFill>
                    <a:latin typeface="思源黑体 CN Regular" panose="020B0500000000000000" pitchFamily="34" charset="-122"/>
                    <a:ea typeface="思源黑体 CN Regular" panose="020B0500000000000000" pitchFamily="34" charset="-122"/>
                    <a:sym typeface="思源黑体 CN Regular" panose="020B0500000000000000" pitchFamily="34" charset="-122"/>
                  </a:endParaRPr>
                </a:p>
              </p:txBody>
            </p:sp>
            <p:sp>
              <p:nvSpPr>
                <p:cNvPr id="27" name="矩形: 圆角 26"/>
                <p:cNvSpPr/>
                <p:nvPr/>
              </p:nvSpPr>
              <p:spPr>
                <a:xfrm>
                  <a:off x="-1293850" y="1904999"/>
                  <a:ext cx="4646650" cy="1828801"/>
                </a:xfrm>
                <a:prstGeom prst="round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rgbClr val="FFFFFF"/>
                    </a:solidFill>
                    <a:latin typeface="思源黑体 CN Regular" panose="020B0500000000000000" pitchFamily="34" charset="-122"/>
                    <a:ea typeface="思源黑体 CN Regular" panose="020B0500000000000000" pitchFamily="34" charset="-122"/>
                    <a:sym typeface="思源黑体 CN Regular" panose="020B0500000000000000" pitchFamily="34" charset="-122"/>
                  </a:endParaRPr>
                </a:p>
              </p:txBody>
            </p:sp>
          </p:grpSp>
          <p:sp>
            <p:nvSpPr>
              <p:cNvPr id="25" name="文本框 24"/>
              <p:cNvSpPr txBox="1"/>
              <p:nvPr/>
            </p:nvSpPr>
            <p:spPr>
              <a:xfrm>
                <a:off x="-1460816" y="1988032"/>
                <a:ext cx="4247705" cy="7661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2400" b="1">
                    <a:solidFill>
                      <a:srgbClr val="FFFFFF"/>
                    </a:solidFill>
                    <a:latin typeface="思源黑体 CN Regular" panose="020B0500000000000000" pitchFamily="34" charset="-122"/>
                    <a:ea typeface="思源黑体 CN Regular" panose="020B0500000000000000" pitchFamily="34" charset="-122"/>
                    <a:sym typeface="思源黑体 CN Regular" panose="020B0500000000000000" pitchFamily="34" charset="-122"/>
                  </a:rPr>
                  <a:t>办公室节能小常识</a:t>
                </a:r>
                <a:endParaRPr lang="zh-CN" altLang="en-US" sz="2400" b="1">
                  <a:solidFill>
                    <a:srgbClr val="FFFFFF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endParaRPr>
              </a:p>
            </p:txBody>
          </p:sp>
        </p:grpSp>
        <p:sp>
          <p:nvSpPr>
            <p:cNvPr id="23" name="L 形 22"/>
            <p:cNvSpPr/>
            <p:nvPr/>
          </p:nvSpPr>
          <p:spPr>
            <a:xfrm rot="13317398">
              <a:off x="2792030" y="2141968"/>
              <a:ext cx="481184" cy="481184"/>
            </a:xfrm>
            <a:prstGeom prst="corner">
              <a:avLst>
                <a:gd name="adj1" fmla="val 13803"/>
                <a:gd name="adj2" fmla="val 13803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</p:grpSp>
      <p:sp>
        <p:nvSpPr>
          <p:cNvPr id="28" name="Text Box 21"/>
          <p:cNvSpPr txBox="1">
            <a:spLocks noChangeArrowheads="1"/>
          </p:cNvSpPr>
          <p:nvPr/>
        </p:nvSpPr>
        <p:spPr bwMode="auto">
          <a:xfrm flipH="1">
            <a:off x="5821559" y="2334720"/>
            <a:ext cx="5317158" cy="1156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defTabSz="1219200" eaLnBrk="1" hangingPunct="1"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推行电子政务，尽量使用电子邮件代替纸类公文；重复利用信封、公文袋，信封、公文袋可以多次重复使用，应将可重复使用的信封、公文袋回收再利用；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 flipH="1">
            <a:off x="5821559" y="3632693"/>
            <a:ext cx="5317158" cy="1895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defTabSz="1219200" eaLnBrk="1" hangingPunct="1"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用电子书刊代替印刷书刊 ；用电子邮件代替纸质信函；减少使用纸杯，员工尽量使用自己的水杯，纸杯是给来客准备的；用手帕代替纸巾，用手帕代替纸巾，每人每年可减少耗纸约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0.17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千克，节能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0.2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吨标准煤，相应减排二氧化碳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0.57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千克。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848046" y="2761177"/>
            <a:ext cx="3969328" cy="36385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2" presetClass="entr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42" presetClass="entr" presetSubtype="0" fill="hold" grpId="2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8" grpId="1"/>
      <p:bldP spid="33" grpId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/>
        </p:nvGrpSpPr>
        <p:grpSpPr>
          <a:xfrm>
            <a:off x="1344698" y="2006650"/>
            <a:ext cx="4751302" cy="943027"/>
            <a:chOff x="4377102" y="1478526"/>
            <a:chExt cx="4085349" cy="943027"/>
          </a:xfrm>
        </p:grpSpPr>
        <p:sp>
          <p:nvSpPr>
            <p:cNvPr id="22" name="双大括号 21"/>
            <p:cNvSpPr/>
            <p:nvPr/>
          </p:nvSpPr>
          <p:spPr>
            <a:xfrm>
              <a:off x="4377102" y="1478526"/>
              <a:ext cx="3679550" cy="943027"/>
            </a:xfrm>
            <a:prstGeom prst="bracePair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4614379" y="1631337"/>
              <a:ext cx="3848072" cy="58881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 fontAlgn="auto">
                <a:lnSpc>
                  <a:spcPct val="150000"/>
                </a:lnSpc>
              </a:pPr>
              <a:r>
                <a:rPr lang="en-US" altLang="zh-CN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字魂58号-创中黑" panose="00000500000000000000" charset="-122"/>
                  <a:sym typeface="思源黑体 CN Regular" panose="020B0500000000000000" pitchFamily="34" charset="-122"/>
                </a:rPr>
                <a:t>4.</a:t>
              </a:r>
              <a:r>
                <a:rPr lang="zh-CN" altLang="en-US" sz="24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字魂58号-创中黑" panose="00000500000000000000" charset="-122"/>
                  <a:sym typeface="思源黑体 CN Regular" panose="020B0500000000000000" pitchFamily="34" charset="-122"/>
                </a:rPr>
                <a:t>科学合理利其它办公用品</a:t>
              </a:r>
              <a:endParaRPr lang="zh-CN" altLang="en-US" sz="2400" b="1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字魂58号-创中黑" panose="00000500000000000000" charset="-122"/>
                <a:sym typeface="思源黑体 CN Regular" panose="020B0500000000000000" pitchFamily="34" charset="-122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3960814" y="1194388"/>
            <a:ext cx="3662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b="1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办公室节能小常识</a:t>
            </a:r>
            <a:endParaRPr lang="zh-CN" altLang="en-US" sz="2400" b="1">
              <a:solidFill>
                <a:schemeClr val="tx1">
                  <a:lumMod val="75000"/>
                  <a:lumOff val="2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 flipH="1">
            <a:off x="1308553" y="3278616"/>
            <a:ext cx="4295834" cy="1495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defTabSz="1219200" eaLnBrk="1" hangingPunct="1">
              <a:lnSpc>
                <a:spcPct val="200000"/>
              </a:lnSpc>
              <a:spcBef>
                <a:spcPct val="50000"/>
              </a:spcBef>
              <a:buFont typeface="Wingdings" panose="05000000000000000000" pitchFamily="2" charset="2"/>
              <a:buChar char="p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减少使用一次性用品，多用手帕擦汗、擦手，可减少卫生纸、面纸的浪费，尽量使用抹布；使用可更换笔芯的原子笔、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 flipH="1">
            <a:off x="6587615" y="3278616"/>
            <a:ext cx="4295834" cy="2480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defTabSz="1219200" eaLnBrk="1" hangingPunct="1">
              <a:lnSpc>
                <a:spcPct val="200000"/>
              </a:lnSpc>
              <a:spcBef>
                <a:spcPct val="50000"/>
              </a:spcBef>
              <a:buFont typeface="Wingdings" panose="05000000000000000000" pitchFamily="2" charset="2"/>
              <a:buChar char="p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钢笔，替换一次性书写笔；减少使用木杆铅笔，少用木杆铅笔，多用自动铅笔；减少使用含苯溶剂产品，多使用回形针、订书钉，少用含苯的溶剂产品，如胶水、修正液等。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2" presetClass="entr" presetSubtype="0" fill="hold" grpId="3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1"/>
      <p:bldP spid="25" grpId="2"/>
      <p:bldP spid="26" grpId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-42238" y="1898373"/>
            <a:ext cx="5410502" cy="4959627"/>
          </a:xfrm>
          <a:prstGeom prst="rect">
            <a:avLst/>
          </a:prstGeom>
        </p:spPr>
      </p:pic>
      <p:grpSp>
        <p:nvGrpSpPr>
          <p:cNvPr id="9" name="图形"/>
          <p:cNvGrpSpPr/>
          <p:nvPr/>
        </p:nvGrpSpPr>
        <p:grpSpPr>
          <a:xfrm>
            <a:off x="5830254" y="1333641"/>
            <a:ext cx="5381625" cy="844550"/>
            <a:chOff x="8673" y="3109"/>
            <a:chExt cx="8475" cy="1330"/>
          </a:xfrm>
        </p:grpSpPr>
        <p:grpSp>
          <p:nvGrpSpPr>
            <p:cNvPr id="10" name="组合 9"/>
            <p:cNvGrpSpPr/>
            <p:nvPr/>
          </p:nvGrpSpPr>
          <p:grpSpPr>
            <a:xfrm>
              <a:off x="8673" y="3109"/>
              <a:ext cx="1241" cy="1241"/>
              <a:chOff x="2980" y="3904"/>
              <a:chExt cx="1241" cy="1241"/>
            </a:xfrm>
          </p:grpSpPr>
          <p:sp>
            <p:nvSpPr>
              <p:cNvPr id="11" name="图形"/>
              <p:cNvSpPr/>
              <p:nvPr/>
            </p:nvSpPr>
            <p:spPr>
              <a:xfrm>
                <a:off x="2980" y="3904"/>
                <a:ext cx="1241" cy="124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gradFill>
                    <a:gsLst>
                      <a:gs pos="0">
                        <a:srgbClr val="004B88"/>
                      </a:gs>
                      <a:gs pos="100000">
                        <a:srgbClr val="004A87"/>
                      </a:gs>
                    </a:gsLst>
                    <a:lin ang="5400000" scaled="0"/>
                  </a:gra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</a:endParaRPr>
              </a:p>
            </p:txBody>
          </p:sp>
          <p:sp>
            <p:nvSpPr>
              <p:cNvPr id="12" name="图形"/>
              <p:cNvSpPr txBox="1"/>
              <p:nvPr/>
            </p:nvSpPr>
            <p:spPr>
              <a:xfrm>
                <a:off x="3096" y="4064"/>
                <a:ext cx="1008" cy="9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buClrTx/>
                  <a:buSzTx/>
                  <a:buFontTx/>
                </a:pPr>
                <a:r>
                  <a:rPr lang="en-US" altLang="zh-CN" sz="3200">
                    <a:solidFill>
                      <a:schemeClr val="bg1"/>
                    </a:solidFill>
                    <a:latin typeface="思源黑体 CN Regular" panose="020B0500000000000000" pitchFamily="34" charset="-122"/>
                    <a:ea typeface="思源黑体 CN Regular" panose="020B0500000000000000" pitchFamily="34" charset="-122"/>
                    <a:cs typeface="思源黑体 CN Normal" panose="020B0400000000000000" charset="-122"/>
                  </a:rPr>
                  <a:t>01</a:t>
                </a:r>
                <a:endParaRPr lang="en-US" altLang="zh-CN" sz="3200">
                  <a:solidFill>
                    <a:schemeClr val="bg1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</a:endParaRPr>
              </a:p>
            </p:txBody>
          </p:sp>
        </p:grpSp>
        <p:sp>
          <p:nvSpPr>
            <p:cNvPr id="13" name="图形"/>
            <p:cNvSpPr txBox="1"/>
            <p:nvPr/>
          </p:nvSpPr>
          <p:spPr>
            <a:xfrm>
              <a:off x="10313" y="3228"/>
              <a:ext cx="5766" cy="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全国节能宣传周</a:t>
              </a:r>
              <a:endParaRPr lang="zh-CN" altLang="en-US" sz="32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14" name="图形"/>
            <p:cNvSpPr txBox="1"/>
            <p:nvPr/>
          </p:nvSpPr>
          <p:spPr>
            <a:xfrm>
              <a:off x="10416" y="3952"/>
              <a:ext cx="6732" cy="4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zh-CN" altLang="en-US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Add your text content</a:t>
              </a:r>
              <a:r>
                <a:rPr lang="en-US" alt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 here.</a:t>
              </a:r>
              <a:r>
                <a:rPr lang="zh-CN" altLang="en-US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Add your text content</a:t>
              </a:r>
              <a:r>
                <a:rPr lang="en-US" alt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 here.</a:t>
              </a:r>
              <a:endPara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  <a:sym typeface="+mn-ea"/>
              </a:endParaRPr>
            </a:p>
          </p:txBody>
        </p:sp>
      </p:grpSp>
      <p:grpSp>
        <p:nvGrpSpPr>
          <p:cNvPr id="15" name="图形"/>
          <p:cNvGrpSpPr/>
          <p:nvPr/>
        </p:nvGrpSpPr>
        <p:grpSpPr>
          <a:xfrm>
            <a:off x="5830254" y="2499501"/>
            <a:ext cx="5381625" cy="844550"/>
            <a:chOff x="8673" y="3109"/>
            <a:chExt cx="8475" cy="1330"/>
          </a:xfrm>
        </p:grpSpPr>
        <p:grpSp>
          <p:nvGrpSpPr>
            <p:cNvPr id="23" name="组合 22"/>
            <p:cNvGrpSpPr/>
            <p:nvPr/>
          </p:nvGrpSpPr>
          <p:grpSpPr>
            <a:xfrm>
              <a:off x="8673" y="3109"/>
              <a:ext cx="1241" cy="1241"/>
              <a:chOff x="2980" y="3904"/>
              <a:chExt cx="1241" cy="1241"/>
            </a:xfrm>
          </p:grpSpPr>
          <p:sp>
            <p:nvSpPr>
              <p:cNvPr id="24" name="图形"/>
              <p:cNvSpPr/>
              <p:nvPr/>
            </p:nvSpPr>
            <p:spPr>
              <a:xfrm>
                <a:off x="2980" y="3904"/>
                <a:ext cx="1241" cy="1241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gradFill>
                    <a:gsLst>
                      <a:gs pos="0">
                        <a:srgbClr val="004B88"/>
                      </a:gs>
                      <a:gs pos="100000">
                        <a:srgbClr val="004A87"/>
                      </a:gs>
                    </a:gsLst>
                    <a:lin ang="5400000" scaled="0"/>
                  </a:gra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</a:endParaRPr>
              </a:p>
            </p:txBody>
          </p:sp>
          <p:sp>
            <p:nvSpPr>
              <p:cNvPr id="25" name="图形"/>
              <p:cNvSpPr txBox="1"/>
              <p:nvPr/>
            </p:nvSpPr>
            <p:spPr>
              <a:xfrm>
                <a:off x="3096" y="4064"/>
                <a:ext cx="1008" cy="9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3200">
                    <a:solidFill>
                      <a:schemeClr val="bg1"/>
                    </a:solidFill>
                    <a:latin typeface="思源黑体 CN Regular" panose="020B0500000000000000" pitchFamily="34" charset="-122"/>
                    <a:ea typeface="思源黑体 CN Regular" panose="020B0500000000000000" pitchFamily="34" charset="-122"/>
                    <a:cs typeface="思源黑体 CN Normal" panose="020B0400000000000000" charset="-122"/>
                  </a:rPr>
                  <a:t>02</a:t>
                </a:r>
                <a:endParaRPr lang="en-US" altLang="zh-CN" sz="3200">
                  <a:solidFill>
                    <a:schemeClr val="bg1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</a:endParaRPr>
              </a:p>
            </p:txBody>
          </p:sp>
        </p:grpSp>
        <p:sp>
          <p:nvSpPr>
            <p:cNvPr id="26" name="图形"/>
            <p:cNvSpPr txBox="1"/>
            <p:nvPr/>
          </p:nvSpPr>
          <p:spPr>
            <a:xfrm>
              <a:off x="10313" y="3228"/>
              <a:ext cx="5766" cy="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20XX</a:t>
              </a:r>
              <a:r>
                <a:rPr lang="zh-CN" altLang="en-US" sz="3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年</a:t>
              </a:r>
              <a:r>
                <a:rPr lang="zh-CN" altLang="en-US" sz="3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全国低碳日</a:t>
              </a:r>
              <a:endParaRPr lang="zh-CN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27" name="图形"/>
            <p:cNvSpPr txBox="1"/>
            <p:nvPr/>
          </p:nvSpPr>
          <p:spPr>
            <a:xfrm>
              <a:off x="10416" y="3952"/>
              <a:ext cx="6732" cy="4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zh-CN" altLang="en-US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Add your text content</a:t>
              </a:r>
              <a:r>
                <a:rPr lang="en-US" alt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 here.</a:t>
              </a:r>
              <a:r>
                <a:rPr lang="zh-CN" altLang="en-US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Add your text content</a:t>
              </a:r>
              <a:r>
                <a:rPr lang="en-US" alt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 here.</a:t>
              </a:r>
              <a:endPara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  <a:sym typeface="+mn-ea"/>
              </a:endParaRPr>
            </a:p>
          </p:txBody>
        </p:sp>
      </p:grpSp>
      <p:grpSp>
        <p:nvGrpSpPr>
          <p:cNvPr id="28" name="图形"/>
          <p:cNvGrpSpPr/>
          <p:nvPr/>
        </p:nvGrpSpPr>
        <p:grpSpPr>
          <a:xfrm>
            <a:off x="5830254" y="3665361"/>
            <a:ext cx="5381625" cy="844550"/>
            <a:chOff x="8673" y="3109"/>
            <a:chExt cx="8475" cy="1330"/>
          </a:xfrm>
        </p:grpSpPr>
        <p:grpSp>
          <p:nvGrpSpPr>
            <p:cNvPr id="29" name="组合 28"/>
            <p:cNvGrpSpPr/>
            <p:nvPr/>
          </p:nvGrpSpPr>
          <p:grpSpPr>
            <a:xfrm>
              <a:off x="8673" y="3109"/>
              <a:ext cx="1241" cy="1241"/>
              <a:chOff x="2980" y="3904"/>
              <a:chExt cx="1241" cy="1241"/>
            </a:xfrm>
          </p:grpSpPr>
          <p:sp>
            <p:nvSpPr>
              <p:cNvPr id="30" name="图形"/>
              <p:cNvSpPr/>
              <p:nvPr/>
            </p:nvSpPr>
            <p:spPr>
              <a:xfrm>
                <a:off x="2980" y="3904"/>
                <a:ext cx="1241" cy="1241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gradFill>
                    <a:gsLst>
                      <a:gs pos="0">
                        <a:srgbClr val="004B88"/>
                      </a:gs>
                      <a:gs pos="100000">
                        <a:srgbClr val="004A87"/>
                      </a:gs>
                    </a:gsLst>
                    <a:lin ang="5400000" scaled="0"/>
                  </a:gra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</a:endParaRPr>
              </a:p>
            </p:txBody>
          </p:sp>
          <p:sp>
            <p:nvSpPr>
              <p:cNvPr id="31" name="图形"/>
              <p:cNvSpPr txBox="1"/>
              <p:nvPr/>
            </p:nvSpPr>
            <p:spPr>
              <a:xfrm>
                <a:off x="3096" y="4064"/>
                <a:ext cx="1008" cy="9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buClrTx/>
                  <a:buSzTx/>
                  <a:buFontTx/>
                </a:pPr>
                <a:r>
                  <a:rPr lang="en-US" altLang="zh-CN" sz="3200">
                    <a:solidFill>
                      <a:schemeClr val="bg1"/>
                    </a:solidFill>
                    <a:latin typeface="思源黑体 CN Regular" panose="020B0500000000000000" pitchFamily="34" charset="-122"/>
                    <a:ea typeface="思源黑体 CN Regular" panose="020B0500000000000000" pitchFamily="34" charset="-122"/>
                    <a:cs typeface="思源黑体 CN Normal" panose="020B0400000000000000" charset="-122"/>
                  </a:rPr>
                  <a:t>03</a:t>
                </a:r>
                <a:endParaRPr lang="en-US" altLang="zh-CN" sz="3200">
                  <a:solidFill>
                    <a:schemeClr val="bg1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</a:endParaRPr>
              </a:p>
            </p:txBody>
          </p:sp>
        </p:grpSp>
        <p:sp>
          <p:nvSpPr>
            <p:cNvPr id="32" name="图形"/>
            <p:cNvSpPr txBox="1"/>
            <p:nvPr/>
          </p:nvSpPr>
          <p:spPr>
            <a:xfrm>
              <a:off x="10313" y="3228"/>
              <a:ext cx="5478" cy="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为什么要节能降耗</a:t>
              </a:r>
              <a:endParaRPr lang="zh-CN" altLang="en-US" sz="32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33" name="图形"/>
            <p:cNvSpPr txBox="1"/>
            <p:nvPr/>
          </p:nvSpPr>
          <p:spPr>
            <a:xfrm>
              <a:off x="10416" y="3952"/>
              <a:ext cx="6732" cy="4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zh-CN" altLang="en-US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Add your text content</a:t>
              </a:r>
              <a:r>
                <a:rPr lang="en-US" alt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 here.</a:t>
              </a:r>
              <a:r>
                <a:rPr lang="zh-CN" altLang="en-US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Add your text content</a:t>
              </a:r>
              <a:r>
                <a:rPr lang="en-US" alt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 here.</a:t>
              </a:r>
              <a:endPara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  <a:sym typeface="+mn-ea"/>
              </a:endParaRPr>
            </a:p>
          </p:txBody>
        </p:sp>
      </p:grpSp>
      <p:grpSp>
        <p:nvGrpSpPr>
          <p:cNvPr id="34" name="图形"/>
          <p:cNvGrpSpPr/>
          <p:nvPr/>
        </p:nvGrpSpPr>
        <p:grpSpPr>
          <a:xfrm>
            <a:off x="5830254" y="4831221"/>
            <a:ext cx="5381625" cy="844550"/>
            <a:chOff x="8673" y="3109"/>
            <a:chExt cx="8475" cy="1330"/>
          </a:xfrm>
        </p:grpSpPr>
        <p:grpSp>
          <p:nvGrpSpPr>
            <p:cNvPr id="35" name="组合 34"/>
            <p:cNvGrpSpPr/>
            <p:nvPr/>
          </p:nvGrpSpPr>
          <p:grpSpPr>
            <a:xfrm>
              <a:off x="8673" y="3109"/>
              <a:ext cx="1241" cy="1241"/>
              <a:chOff x="2980" y="3904"/>
              <a:chExt cx="1241" cy="1241"/>
            </a:xfrm>
          </p:grpSpPr>
          <p:sp>
            <p:nvSpPr>
              <p:cNvPr id="37" name="图形"/>
              <p:cNvSpPr/>
              <p:nvPr/>
            </p:nvSpPr>
            <p:spPr>
              <a:xfrm>
                <a:off x="2980" y="3904"/>
                <a:ext cx="1241" cy="1241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gradFill>
                    <a:gsLst>
                      <a:gs pos="0">
                        <a:srgbClr val="004B88"/>
                      </a:gs>
                      <a:gs pos="100000">
                        <a:srgbClr val="004A87"/>
                      </a:gs>
                    </a:gsLst>
                    <a:lin ang="5400000" scaled="0"/>
                  </a:gra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</a:endParaRPr>
              </a:p>
            </p:txBody>
          </p:sp>
          <p:sp>
            <p:nvSpPr>
              <p:cNvPr id="38" name="图形"/>
              <p:cNvSpPr txBox="1"/>
              <p:nvPr/>
            </p:nvSpPr>
            <p:spPr>
              <a:xfrm>
                <a:off x="3096" y="4064"/>
                <a:ext cx="1008" cy="9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buClrTx/>
                  <a:buSzTx/>
                  <a:buFontTx/>
                </a:pPr>
                <a:r>
                  <a:rPr lang="en-US" altLang="zh-CN" sz="3200">
                    <a:solidFill>
                      <a:schemeClr val="bg1"/>
                    </a:solidFill>
                    <a:latin typeface="思源黑体 CN Regular" panose="020B0500000000000000" pitchFamily="34" charset="-122"/>
                    <a:ea typeface="思源黑体 CN Regular" panose="020B0500000000000000" pitchFamily="34" charset="-122"/>
                    <a:cs typeface="思源黑体 CN Normal" panose="020B0400000000000000" charset="-122"/>
                  </a:rPr>
                  <a:t>04</a:t>
                </a:r>
                <a:endParaRPr lang="en-US" altLang="zh-CN" sz="3200">
                  <a:solidFill>
                    <a:schemeClr val="bg1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</a:endParaRPr>
              </a:p>
            </p:txBody>
          </p:sp>
        </p:grpSp>
        <p:sp>
          <p:nvSpPr>
            <p:cNvPr id="39" name="图形"/>
            <p:cNvSpPr txBox="1"/>
            <p:nvPr/>
          </p:nvSpPr>
          <p:spPr>
            <a:xfrm>
              <a:off x="10313" y="3228"/>
              <a:ext cx="4863" cy="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2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节能知识</a:t>
              </a:r>
              <a:endParaRPr lang="zh-CN" altLang="en-US" sz="32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41" name="图形"/>
            <p:cNvSpPr txBox="1"/>
            <p:nvPr/>
          </p:nvSpPr>
          <p:spPr>
            <a:xfrm>
              <a:off x="10416" y="3952"/>
              <a:ext cx="6732" cy="4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zh-CN" altLang="en-US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Add your text content</a:t>
              </a:r>
              <a:r>
                <a:rPr lang="en-US" alt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 here.</a:t>
              </a:r>
              <a:r>
                <a:rPr lang="zh-CN" altLang="en-US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Add your text content</a:t>
              </a:r>
              <a:r>
                <a:rPr lang="en-US" alt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 here.</a:t>
              </a:r>
              <a:endPara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  <a:sym typeface="+mn-ea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407160" y="829818"/>
            <a:ext cx="2545715" cy="1751790"/>
            <a:chOff x="1407160" y="829818"/>
            <a:chExt cx="2545715" cy="1751790"/>
          </a:xfrm>
        </p:grpSpPr>
        <p:sp>
          <p:nvSpPr>
            <p:cNvPr id="8" name="图形"/>
            <p:cNvSpPr/>
            <p:nvPr/>
          </p:nvSpPr>
          <p:spPr>
            <a:xfrm>
              <a:off x="1658620" y="829818"/>
              <a:ext cx="2012315" cy="1302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 defTabSz="387350">
                <a:lnSpc>
                  <a:spcPct val="130000"/>
                </a:lnSpc>
              </a:pPr>
              <a:r>
                <a:rPr lang="zh-CN" altLang="en-US" sz="6600" b="1">
                  <a:solidFill>
                    <a:schemeClr val="accent1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</a:rPr>
                <a:t>目录</a:t>
              </a:r>
              <a:endParaRPr lang="zh-CN" altLang="en-US" sz="6600" b="1">
                <a:solidFill>
                  <a:schemeClr val="accent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</a:endParaRPr>
            </a:p>
          </p:txBody>
        </p:sp>
        <p:sp>
          <p:nvSpPr>
            <p:cNvPr id="42" name="图形"/>
            <p:cNvSpPr/>
            <p:nvPr/>
          </p:nvSpPr>
          <p:spPr>
            <a:xfrm>
              <a:off x="1407160" y="1975993"/>
              <a:ext cx="2545715" cy="6056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 defTabSz="387350">
                <a:lnSpc>
                  <a:spcPct val="130000"/>
                </a:lnSpc>
              </a:pPr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</a:rPr>
                <a:t>CONTENTS </a:t>
              </a:r>
              <a:endParaRPr lang="en-US" altLang="zh-CN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</a:endParaRPr>
            </a:p>
          </p:txBody>
        </p:sp>
      </p:grpSp>
      <p:sp>
        <p:nvSpPr>
          <p:cNvPr id="44" name="任意多边形: 形状 43"/>
          <p:cNvSpPr/>
          <p:nvPr/>
        </p:nvSpPr>
        <p:spPr>
          <a:xfrm flipH="1">
            <a:off x="7989863" y="5491665"/>
            <a:ext cx="4202137" cy="1367851"/>
          </a:xfrm>
          <a:custGeom>
            <a:avLst/>
            <a:gdLst>
              <a:gd name="connsiteX0" fmla="*/ 125701 w 5234121"/>
              <a:gd name="connsiteY0" fmla="*/ 580 h 1703776"/>
              <a:gd name="connsiteX1" fmla="*/ 231632 w 5234121"/>
              <a:gd name="connsiteY1" fmla="*/ 2731 h 1703776"/>
              <a:gd name="connsiteX2" fmla="*/ 1716227 w 5234121"/>
              <a:gd name="connsiteY2" fmla="*/ 1051482 h 1703776"/>
              <a:gd name="connsiteX3" fmla="*/ 4031649 w 5234121"/>
              <a:gd name="connsiteY3" fmla="*/ 751839 h 1703776"/>
              <a:gd name="connsiteX4" fmla="*/ 5095922 w 5234121"/>
              <a:gd name="connsiteY4" fmla="*/ 1545637 h 1703776"/>
              <a:gd name="connsiteX5" fmla="*/ 5234121 w 5234121"/>
              <a:gd name="connsiteY5" fmla="*/ 1703776 h 1703776"/>
              <a:gd name="connsiteX6" fmla="*/ 0 w 5234121"/>
              <a:gd name="connsiteY6" fmla="*/ 1703776 h 1703776"/>
              <a:gd name="connsiteX7" fmla="*/ 0 w 5234121"/>
              <a:gd name="connsiteY7" fmla="*/ 11966 h 1703776"/>
              <a:gd name="connsiteX8" fmla="*/ 13790 w 5234121"/>
              <a:gd name="connsiteY8" fmla="*/ 9675 h 1703776"/>
              <a:gd name="connsiteX9" fmla="*/ 125701 w 5234121"/>
              <a:gd name="connsiteY9" fmla="*/ 580 h 170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121" h="1703775">
                <a:moveTo>
                  <a:pt x="125701" y="580"/>
                </a:moveTo>
                <a:cubicBezTo>
                  <a:pt x="162069" y="-630"/>
                  <a:pt x="197440" y="36"/>
                  <a:pt x="231632" y="2731"/>
                </a:cubicBezTo>
                <a:cubicBezTo>
                  <a:pt x="778707" y="45862"/>
                  <a:pt x="1082891" y="926631"/>
                  <a:pt x="1716227" y="1051482"/>
                </a:cubicBezTo>
                <a:cubicBezTo>
                  <a:pt x="2349563" y="1176333"/>
                  <a:pt x="3402853" y="595207"/>
                  <a:pt x="4031649" y="751839"/>
                </a:cubicBezTo>
                <a:cubicBezTo>
                  <a:pt x="4424647" y="849734"/>
                  <a:pt x="4808778" y="1225174"/>
                  <a:pt x="5095922" y="1545637"/>
                </a:cubicBezTo>
                <a:lnTo>
                  <a:pt x="5234121" y="1703776"/>
                </a:lnTo>
                <a:lnTo>
                  <a:pt x="0" y="1703776"/>
                </a:lnTo>
                <a:lnTo>
                  <a:pt x="0" y="11966"/>
                </a:lnTo>
                <a:lnTo>
                  <a:pt x="13790" y="9675"/>
                </a:lnTo>
                <a:cubicBezTo>
                  <a:pt x="51968" y="4873"/>
                  <a:pt x="89333" y="1789"/>
                  <a:pt x="125701" y="58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36" name="任意多边形: 形状 35"/>
          <p:cNvSpPr/>
          <p:nvPr/>
        </p:nvSpPr>
        <p:spPr>
          <a:xfrm flipH="1">
            <a:off x="-42238" y="0"/>
            <a:ext cx="5730475" cy="854760"/>
          </a:xfrm>
          <a:custGeom>
            <a:avLst/>
            <a:gdLst>
              <a:gd name="connsiteX0" fmla="*/ 0 w 6852248"/>
              <a:gd name="connsiteY0" fmla="*/ 0 h 1022084"/>
              <a:gd name="connsiteX1" fmla="*/ 6852248 w 6852248"/>
              <a:gd name="connsiteY1" fmla="*/ 0 h 1022084"/>
              <a:gd name="connsiteX2" fmla="*/ 6814831 w 6852248"/>
              <a:gd name="connsiteY2" fmla="*/ 47313 h 1022084"/>
              <a:gd name="connsiteX3" fmla="*/ 5730505 w 6852248"/>
              <a:gd name="connsiteY3" fmla="*/ 912843 h 1022084"/>
              <a:gd name="connsiteX4" fmla="*/ 4547355 w 6852248"/>
              <a:gd name="connsiteY4" fmla="*/ 644662 h 1022084"/>
              <a:gd name="connsiteX5" fmla="*/ 2338808 w 6852248"/>
              <a:gd name="connsiteY5" fmla="*/ 991719 h 1022084"/>
              <a:gd name="connsiteX6" fmla="*/ 235205 w 6852248"/>
              <a:gd name="connsiteY6" fmla="*/ 128574 h 1022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2248" h="1022084">
                <a:moveTo>
                  <a:pt x="0" y="0"/>
                </a:moveTo>
                <a:lnTo>
                  <a:pt x="6852248" y="0"/>
                </a:lnTo>
                <a:lnTo>
                  <a:pt x="6814831" y="47313"/>
                </a:lnTo>
                <a:cubicBezTo>
                  <a:pt x="6590075" y="318032"/>
                  <a:pt x="6050940" y="812439"/>
                  <a:pt x="5730505" y="912843"/>
                </a:cubicBezTo>
                <a:cubicBezTo>
                  <a:pt x="5336121" y="1036416"/>
                  <a:pt x="5112637" y="631516"/>
                  <a:pt x="4547355" y="644662"/>
                </a:cubicBezTo>
                <a:cubicBezTo>
                  <a:pt x="3982072" y="657808"/>
                  <a:pt x="3182788" y="1146843"/>
                  <a:pt x="2338808" y="991719"/>
                </a:cubicBezTo>
                <a:cubicBezTo>
                  <a:pt x="1705823" y="875376"/>
                  <a:pt x="981883" y="530537"/>
                  <a:pt x="235205" y="12857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581530" y="363984"/>
            <a:ext cx="17666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smtClean="0">
                <a:solidFill>
                  <a:srgbClr val="FFFFFF"/>
                </a:solidFill>
              </a:rPr>
              <a:t>https://www.kakappt.com/</a:t>
            </a:r>
            <a:endParaRPr lang="zh-CN" altLang="en-US" sz="1050" dirty="0">
              <a:solidFill>
                <a:srgbClr val="FFFFFF"/>
              </a:solidFill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2" animBg="1"/>
      <p:bldP spid="36" grpId="3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任意多边形: 形状 21"/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481361 w 12192000"/>
              <a:gd name="connsiteY0" fmla="*/ 514350 h 6858000"/>
              <a:gd name="connsiteX1" fmla="*/ 481361 w 12192000"/>
              <a:gd name="connsiteY1" fmla="*/ 6343650 h 6858000"/>
              <a:gd name="connsiteX2" fmla="*/ 11710639 w 12192000"/>
              <a:gd name="connsiteY2" fmla="*/ 6343650 h 6858000"/>
              <a:gd name="connsiteX3" fmla="*/ 11710639 w 12192000"/>
              <a:gd name="connsiteY3" fmla="*/ 5143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481361" y="514350"/>
                </a:moveTo>
                <a:lnTo>
                  <a:pt x="481361" y="6343650"/>
                </a:lnTo>
                <a:lnTo>
                  <a:pt x="11710639" y="6343650"/>
                </a:lnTo>
                <a:lnTo>
                  <a:pt x="11710639" y="5143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965849" y="1512889"/>
            <a:ext cx="3434820" cy="1568450"/>
            <a:chOff x="1228099" y="2109787"/>
            <a:chExt cx="3434820" cy="1568450"/>
          </a:xfrm>
        </p:grpSpPr>
        <p:sp>
          <p:nvSpPr>
            <p:cNvPr id="17" name="图形"/>
            <p:cNvSpPr txBox="1"/>
            <p:nvPr/>
          </p:nvSpPr>
          <p:spPr>
            <a:xfrm>
              <a:off x="1228099" y="2540635"/>
              <a:ext cx="1638643" cy="706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000" b="1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</a:rPr>
                <a:t>PART </a:t>
              </a:r>
              <a:endParaRPr kumimoji="0" lang="en-US" altLang="zh-CN" sz="40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1" name="图形"/>
            <p:cNvSpPr txBox="1"/>
            <p:nvPr/>
          </p:nvSpPr>
          <p:spPr>
            <a:xfrm>
              <a:off x="2721089" y="2109787"/>
              <a:ext cx="1941830" cy="1568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96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>
                    <a:outerShdw dist="50800" dir="2700000" algn="tl" rotWithShape="0">
                      <a:prstClr val="white">
                        <a:alpha val="40000"/>
                      </a:prstClr>
                    </a:outerShdw>
                  </a:effectLst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</a:rPr>
                <a:t>01 </a:t>
              </a:r>
              <a:endParaRPr kumimoji="0" lang="en-US" altLang="zh-CN" sz="9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>
                  <a:outerShdw dist="50800" dir="2700000" algn="tl" rotWithShape="0">
                    <a:prstClr val="white">
                      <a:alpha val="40000"/>
                    </a:prstClr>
                  </a:outerShdw>
                </a:effectLst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18" name="图形"/>
          <p:cNvSpPr txBox="1"/>
          <p:nvPr/>
        </p:nvSpPr>
        <p:spPr>
          <a:xfrm>
            <a:off x="694410" y="3290096"/>
            <a:ext cx="60923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dirty="0">
                <a:solidFill>
                  <a:schemeClr val="accent2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全国节能宣传周</a:t>
            </a:r>
            <a:endParaRPr lang="zh-CN" altLang="en-US" sz="6600" dirty="0">
              <a:solidFill>
                <a:schemeClr val="accent2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sp>
        <p:nvSpPr>
          <p:cNvPr id="13" name="图形"/>
          <p:cNvSpPr txBox="1"/>
          <p:nvPr/>
        </p:nvSpPr>
        <p:spPr>
          <a:xfrm>
            <a:off x="825295" y="4348641"/>
            <a:ext cx="5830570" cy="705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  <a:sym typeface="+mn-ea"/>
              </a:rPr>
              <a:t>全国节能宣传周目的是在夏季用电高峰到来之前，形成强大的宣传声势，唤起人们的节能意识。</a:t>
            </a:r>
            <a:endParaRPr lang="en-US" altLang="zh-CN" sz="1400">
              <a:solidFill>
                <a:schemeClr val="tx1">
                  <a:lumMod val="85000"/>
                  <a:lumOff val="1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思源黑体 CN Normal" panose="020B0400000000000000" charset="-122"/>
              <a:sym typeface="+mn-ea"/>
            </a:endParaRPr>
          </a:p>
        </p:txBody>
      </p:sp>
      <p:sp>
        <p:nvSpPr>
          <p:cNvPr id="24" name="加号 23"/>
          <p:cNvSpPr/>
          <p:nvPr/>
        </p:nvSpPr>
        <p:spPr>
          <a:xfrm>
            <a:off x="6655865" y="1285708"/>
            <a:ext cx="483219" cy="483219"/>
          </a:xfrm>
          <a:prstGeom prst="mathPl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1584849" y="5624543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6777755" y="1264144"/>
            <a:ext cx="4719835" cy="471983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6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7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3"/>
      <p:bldP spid="13" grpId="5"/>
      <p:bldP spid="24" grpId="6" animBg="1"/>
      <p:bldP spid="27" grpId="7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575367" y="1177414"/>
            <a:ext cx="11115801" cy="4594736"/>
            <a:chOff x="657099" y="1028700"/>
            <a:chExt cx="11115801" cy="4042286"/>
          </a:xfrm>
        </p:grpSpPr>
        <p:sp>
          <p:nvSpPr>
            <p:cNvPr id="12" name="PA-1022115"/>
            <p:cNvSpPr/>
            <p:nvPr>
              <p:custDataLst>
                <p:tags r:id="rId1"/>
              </p:custDataLst>
            </p:nvPr>
          </p:nvSpPr>
          <p:spPr>
            <a:xfrm>
              <a:off x="657099" y="1241859"/>
              <a:ext cx="11115801" cy="3829127"/>
            </a:xfrm>
            <a:prstGeom prst="rect">
              <a:avLst/>
            </a:prstGeom>
            <a:noFill/>
            <a:ln w="19050">
              <a:solidFill>
                <a:srgbClr val="595959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BDB9E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17" name="PA-1022116"/>
            <p:cNvSpPr/>
            <p:nvPr>
              <p:custDataLst>
                <p:tags r:id="rId2"/>
              </p:custDataLst>
            </p:nvPr>
          </p:nvSpPr>
          <p:spPr>
            <a:xfrm>
              <a:off x="1602671" y="1028700"/>
              <a:ext cx="3137705" cy="447983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 w="9" cap="flat">
              <a:noFill/>
              <a:prstDash val="solid"/>
              <a:miter lim="800000"/>
            </a:ln>
            <a:effectLst/>
          </p:spPr>
          <p:txBody>
            <a:bodyPr vert="horz" wrap="square" lIns="121917" tIns="60958" rIns="121917" bIns="60958" numCol="1" anchor="ctr" anchorCtr="0" compatLnSpc="1"/>
            <a:lstStyle/>
            <a:p>
              <a:pPr algn="ctr"/>
              <a:r>
                <a:rPr lang="zh-CN" altLang="en-US" sz="2400" b="1">
                  <a:solidFill>
                    <a:srgbClr val="FFFFFF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绿色低碳，节能先行</a:t>
              </a:r>
              <a:endParaRPr lang="zh-CN" altLang="en-US" sz="2400" b="1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18" name="PA-1022117"/>
            <p:cNvSpPr/>
            <p:nvPr>
              <p:custDataLst>
                <p:tags r:id="rId3"/>
              </p:custDataLst>
            </p:nvPr>
          </p:nvSpPr>
          <p:spPr>
            <a:xfrm>
              <a:off x="895349" y="1632957"/>
              <a:ext cx="10553701" cy="1035379"/>
            </a:xfrm>
            <a:prstGeom prst="rect">
              <a:avLst/>
            </a:prstGeom>
            <a:noFill/>
            <a:ln w="1905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lnSpc>
                  <a:spcPct val="150000"/>
                </a:lnSpc>
                <a:buClr>
                  <a:schemeClr val="tx1">
                    <a:lumMod val="50000"/>
                    <a:lumOff val="50000"/>
                  </a:schemeClr>
                </a:buClr>
                <a:buSzPct val="80000"/>
                <a:buFont typeface="Wingdings" panose="05000000000000000000" pitchFamily="2" charset="2"/>
                <a:buChar char="u"/>
              </a:pPr>
              <a:r>
                <a:rPr lang="zh-CN" altLang="en-US" sz="1600" dirty="0" smtClean="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全</a:t>
              </a:r>
              <a:r>
                <a:rPr lang="zh-CN" altLang="en-US" sz="1600" dirty="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国节能宣传周期间，国家发展改革委将会同有关部门和单位围绕宣传主题，深入开展相关宣传活动，进一步普及生态文明、绿色发展理念和知识，营造简约适度、绿色低碳、文明健康的社会风尚，</a:t>
              </a:r>
              <a:endParaRPr lang="zh-CN" altLang="en-US" sz="1600" dirty="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27" name="PA-1022117"/>
            <p:cNvSpPr/>
            <p:nvPr>
              <p:custDataLst>
                <p:tags r:id="rId4"/>
              </p:custDataLst>
            </p:nvPr>
          </p:nvSpPr>
          <p:spPr>
            <a:xfrm>
              <a:off x="895349" y="2687425"/>
              <a:ext cx="10553701" cy="1035379"/>
            </a:xfrm>
            <a:prstGeom prst="rect">
              <a:avLst/>
            </a:prstGeom>
            <a:noFill/>
            <a:ln w="1905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lnSpc>
                  <a:spcPct val="150000"/>
                </a:lnSpc>
                <a:buClr>
                  <a:schemeClr val="tx1">
                    <a:lumMod val="50000"/>
                    <a:lumOff val="50000"/>
                  </a:schemeClr>
                </a:buClr>
                <a:buSzPct val="80000"/>
                <a:buFont typeface="Wingdings" panose="05000000000000000000" pitchFamily="2" charset="2"/>
                <a:buChar char="u"/>
              </a:pPr>
              <a:r>
                <a:rPr lang="zh-CN" altLang="en-US" sz="1600" dirty="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不断增强全社会节能降碳意识和能力。各地区、各有关部门和单位要围绕宣传重点、创新宣传方式、加大宣传力度，组织动员社会各界积极参与；要采用活泼新颖多样、群众喜闻乐见的宣传手段，充分发挥电视、广播、报纸等传统媒体优势，</a:t>
              </a:r>
              <a:endParaRPr lang="zh-CN" altLang="en-US" sz="1600" dirty="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28" name="PA-1022117"/>
            <p:cNvSpPr/>
            <p:nvPr>
              <p:custDataLst>
                <p:tags r:id="rId5"/>
              </p:custDataLst>
            </p:nvPr>
          </p:nvSpPr>
          <p:spPr>
            <a:xfrm>
              <a:off x="895349" y="3741893"/>
              <a:ext cx="10553701" cy="1035379"/>
            </a:xfrm>
            <a:prstGeom prst="rect">
              <a:avLst/>
            </a:prstGeom>
            <a:noFill/>
            <a:ln w="1905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lnSpc>
                  <a:spcPct val="150000"/>
                </a:lnSpc>
                <a:buClr>
                  <a:schemeClr val="tx1">
                    <a:lumMod val="50000"/>
                    <a:lumOff val="50000"/>
                  </a:schemeClr>
                </a:buClr>
                <a:buSzPct val="80000"/>
                <a:buFont typeface="Wingdings" panose="05000000000000000000" pitchFamily="2" charset="2"/>
                <a:buChar char="u"/>
              </a:pPr>
              <a:r>
                <a:rPr lang="zh-CN" altLang="en-US" sz="1600" dirty="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思源黑体 CN Regular" panose="020B0500000000000000" pitchFamily="34" charset="-122"/>
                </a:rPr>
                <a:t>积极运用网站及微信、微博、短视频、直播等新兴媒体，深入开展具有行业特点和地方特色的宣传活动；要加强与网络、通讯、交通、城管等部门的衔接，妥善做好相关宣传材料的推送、发布、播放及张贴等工作。</a:t>
              </a:r>
              <a:endParaRPr lang="zh-CN" altLang="en-US" sz="1600" dirty="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任意多边形: 形状 21"/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481361 w 12192000"/>
              <a:gd name="connsiteY0" fmla="*/ 514350 h 6858000"/>
              <a:gd name="connsiteX1" fmla="*/ 481361 w 12192000"/>
              <a:gd name="connsiteY1" fmla="*/ 6343650 h 6858000"/>
              <a:gd name="connsiteX2" fmla="*/ 11710639 w 12192000"/>
              <a:gd name="connsiteY2" fmla="*/ 6343650 h 6858000"/>
              <a:gd name="connsiteX3" fmla="*/ 11710639 w 12192000"/>
              <a:gd name="connsiteY3" fmla="*/ 5143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481361" y="514350"/>
                </a:moveTo>
                <a:lnTo>
                  <a:pt x="481361" y="6343650"/>
                </a:lnTo>
                <a:lnTo>
                  <a:pt x="11710639" y="6343650"/>
                </a:lnTo>
                <a:lnTo>
                  <a:pt x="11710639" y="5143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965849" y="1512889"/>
            <a:ext cx="3434820" cy="1568450"/>
            <a:chOff x="1228099" y="2109787"/>
            <a:chExt cx="3434820" cy="1568450"/>
          </a:xfrm>
        </p:grpSpPr>
        <p:sp>
          <p:nvSpPr>
            <p:cNvPr id="17" name="图形"/>
            <p:cNvSpPr txBox="1"/>
            <p:nvPr/>
          </p:nvSpPr>
          <p:spPr>
            <a:xfrm>
              <a:off x="1228099" y="2540635"/>
              <a:ext cx="1638643" cy="706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000" b="1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</a:rPr>
                <a:t>PART </a:t>
              </a:r>
              <a:endParaRPr kumimoji="0" lang="en-US" altLang="zh-CN" sz="40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1" name="图形"/>
            <p:cNvSpPr txBox="1"/>
            <p:nvPr/>
          </p:nvSpPr>
          <p:spPr>
            <a:xfrm>
              <a:off x="2721089" y="2109787"/>
              <a:ext cx="1941830" cy="1568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9600" b="1" i="0" u="none" strike="noStrike" kern="1200" cap="none" spc="0" normalizeH="0" baseline="0" noProof="0">
                  <a:ln>
                    <a:noFill/>
                  </a:ln>
                  <a:solidFill>
                    <a:schemeClr val="accent2"/>
                  </a:solidFill>
                  <a:effectLst>
                    <a:outerShdw dist="50800" dir="2700000" algn="tl" rotWithShape="0">
                      <a:prstClr val="white">
                        <a:alpha val="40000"/>
                      </a:prstClr>
                    </a:outerShdw>
                  </a:effectLst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</a:rPr>
                <a:t>02 </a:t>
              </a:r>
              <a:endParaRPr kumimoji="0" lang="en-US" altLang="zh-CN" sz="9600" b="1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>
                  <a:outerShdw dist="50800" dir="2700000" algn="tl" rotWithShape="0">
                    <a:prstClr val="white">
                      <a:alpha val="40000"/>
                    </a:prstClr>
                  </a:outerShdw>
                </a:effectLst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18" name="图形"/>
          <p:cNvSpPr txBox="1"/>
          <p:nvPr/>
        </p:nvSpPr>
        <p:spPr>
          <a:xfrm>
            <a:off x="342076" y="3290096"/>
            <a:ext cx="6797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 smtClean="0">
                <a:solidFill>
                  <a:schemeClr val="accent2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全</a:t>
            </a:r>
            <a:r>
              <a:rPr lang="zh-CN" altLang="en-US" sz="6000" dirty="0">
                <a:solidFill>
                  <a:schemeClr val="accent2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国低碳日</a:t>
            </a:r>
            <a:endParaRPr lang="zh-CN" altLang="en-US" sz="6000" dirty="0">
              <a:solidFill>
                <a:schemeClr val="accent2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sp>
        <p:nvSpPr>
          <p:cNvPr id="13" name="图形"/>
          <p:cNvSpPr txBox="1"/>
          <p:nvPr/>
        </p:nvSpPr>
        <p:spPr>
          <a:xfrm>
            <a:off x="825295" y="4348641"/>
            <a:ext cx="5830570" cy="705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  <a:sym typeface="+mn-ea"/>
              </a:rPr>
              <a:t>全国节能宣传周目的是在夏季用电高峰到来之前，形成强大的宣传声势，唤起人们的节能意识。</a:t>
            </a:r>
            <a:endParaRPr lang="en-US" altLang="zh-CN" sz="1400" dirty="0">
              <a:solidFill>
                <a:schemeClr val="tx1">
                  <a:lumMod val="85000"/>
                  <a:lumOff val="1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思源黑体 CN Normal" panose="020B0400000000000000" charset="-122"/>
              <a:sym typeface="+mn-ea"/>
            </a:endParaRPr>
          </a:p>
        </p:txBody>
      </p:sp>
      <p:sp>
        <p:nvSpPr>
          <p:cNvPr id="24" name="加号 23"/>
          <p:cNvSpPr/>
          <p:nvPr/>
        </p:nvSpPr>
        <p:spPr>
          <a:xfrm>
            <a:off x="6655865" y="1285708"/>
            <a:ext cx="483219" cy="483219"/>
          </a:xfrm>
          <a:prstGeom prst="mathPl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1584849" y="5624543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6777755" y="1264144"/>
            <a:ext cx="4719835" cy="471983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6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7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3"/>
      <p:bldP spid="13" grpId="5"/>
      <p:bldP spid="24" grpId="6" animBg="1"/>
      <p:bldP spid="27" grpId="7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/>
        </p:nvGrpSpPr>
        <p:grpSpPr>
          <a:xfrm>
            <a:off x="1005117" y="2466056"/>
            <a:ext cx="10592033" cy="1002967"/>
            <a:chOff x="735330" y="2697400"/>
            <a:chExt cx="10592033" cy="1002967"/>
          </a:xfrm>
        </p:grpSpPr>
        <p:sp>
          <p:nvSpPr>
            <p:cNvPr id="17" name="矩形: 圆角 13"/>
            <p:cNvSpPr/>
            <p:nvPr/>
          </p:nvSpPr>
          <p:spPr>
            <a:xfrm>
              <a:off x="735330" y="2958465"/>
              <a:ext cx="504000" cy="5040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en-US" altLang="zh-CN" sz="3200" b="1" kern="0">
                  <a:solidFill>
                    <a:srgbClr val="FFFFFF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1</a:t>
              </a:r>
              <a:endParaRPr lang="en-US" altLang="zh-CN" sz="3200" b="1" kern="0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endParaRPr>
            </a:p>
          </p:txBody>
        </p:sp>
        <p:sp>
          <p:nvSpPr>
            <p:cNvPr id="18" name="箭头: V 形 20"/>
            <p:cNvSpPr/>
            <p:nvPr/>
          </p:nvSpPr>
          <p:spPr>
            <a:xfrm>
              <a:off x="1378585" y="3121025"/>
              <a:ext cx="180000" cy="180000"/>
            </a:xfrm>
            <a:prstGeom prst="chevron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srgbClr val="23C27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579478" y="2697400"/>
              <a:ext cx="9747885" cy="100296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just">
                <a:lnSpc>
                  <a:spcPct val="200000"/>
                </a:lnSpc>
                <a:buClr>
                  <a:srgbClr val="C00000"/>
                </a:buClr>
                <a:defRPr/>
              </a:pPr>
              <a:r>
                <a:rPr lang="zh-CN" altLang="en-US" sz="1600" dirty="0" smtClean="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全</a:t>
              </a:r>
              <a:r>
                <a:rPr lang="zh-CN" altLang="en-US" sz="1600" dirty="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国低碳日当天，生态环境部将会同有关部门和单位围绕宣传主题，开展“线上</a:t>
              </a:r>
              <a:r>
                <a:rPr lang="en-US" altLang="zh-CN" sz="1600" dirty="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+</a:t>
              </a:r>
              <a:r>
                <a:rPr lang="zh-CN" altLang="en-US" sz="1600" dirty="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线下”宣传活动，深入宣传低碳发展理念，普及应对气候变化知识，提升公众低碳意识，倡导公众选择简约适度</a:t>
              </a:r>
              <a:endParaRPr lang="zh-CN" altLang="en-US" sz="1600" dirty="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5467350" y="1325253"/>
            <a:ext cx="5009535" cy="655948"/>
            <a:chOff x="6829218" y="804793"/>
            <a:chExt cx="6461500" cy="1150307"/>
          </a:xfrm>
        </p:grpSpPr>
        <p:sp>
          <p:nvSpPr>
            <p:cNvPr id="21" name="对话气泡: 矩形 20"/>
            <p:cNvSpPr/>
            <p:nvPr/>
          </p:nvSpPr>
          <p:spPr>
            <a:xfrm>
              <a:off x="6829218" y="804793"/>
              <a:ext cx="6461500" cy="1150307"/>
            </a:xfrm>
            <a:prstGeom prst="wedgeRectCallout">
              <a:avLst>
                <a:gd name="adj1" fmla="val -74519"/>
                <a:gd name="adj2" fmla="val 5197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6962379" y="976465"/>
              <a:ext cx="6195176" cy="8096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dist"/>
              <a:r>
                <a:rPr lang="zh-CN" altLang="en-US" sz="2400" b="1" kern="0">
                  <a:solidFill>
                    <a:srgbClr val="FFFFFF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字魂58号-创中黑" panose="00000500000000000000" charset="-122"/>
                  <a:sym typeface="思源黑体 CN Regular" panose="020B0500000000000000" pitchFamily="34" charset="-122"/>
                </a:rPr>
                <a:t>落实“双碳”行动共建美丽家园</a:t>
              </a:r>
              <a:endParaRPr lang="zh-CN" altLang="en-US" sz="2400" b="1" kern="0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字魂58号-创中黑" panose="00000500000000000000" charset="-122"/>
                <a:sym typeface="思源黑体 CN Regular" panose="020B0500000000000000" pitchFamily="34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1005117" y="4000953"/>
            <a:ext cx="10592033" cy="1002967"/>
            <a:chOff x="735330" y="2697400"/>
            <a:chExt cx="10592033" cy="1002967"/>
          </a:xfrm>
        </p:grpSpPr>
        <p:sp>
          <p:nvSpPr>
            <p:cNvPr id="27" name="矩形: 圆角 13"/>
            <p:cNvSpPr/>
            <p:nvPr/>
          </p:nvSpPr>
          <p:spPr>
            <a:xfrm>
              <a:off x="735330" y="2958465"/>
              <a:ext cx="504000" cy="5040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en-US" altLang="zh-CN" sz="3200" b="1" kern="0">
                  <a:solidFill>
                    <a:srgbClr val="FFFFFF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2</a:t>
              </a:r>
              <a:endParaRPr lang="en-US" altLang="zh-CN" sz="3200" b="1" kern="0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endParaRPr>
            </a:p>
          </p:txBody>
        </p:sp>
        <p:sp>
          <p:nvSpPr>
            <p:cNvPr id="28" name="箭头: V 形 20"/>
            <p:cNvSpPr/>
            <p:nvPr/>
          </p:nvSpPr>
          <p:spPr>
            <a:xfrm>
              <a:off x="1378585" y="3121025"/>
              <a:ext cx="180000" cy="180000"/>
            </a:xfrm>
            <a:prstGeom prst="chevron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srgbClr val="23C27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1579478" y="2697400"/>
              <a:ext cx="9747885" cy="1002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200000"/>
                </a:lnSpc>
                <a:buClr>
                  <a:srgbClr val="C00000"/>
                </a:buClr>
                <a:defRPr/>
              </a:pPr>
              <a:r>
                <a:rPr lang="zh-CN" altLang="en-US" sz="1600" dirty="0">
                  <a:solidFill>
                    <a:srgbClr val="404040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绿色低碳的生活方式。鼓励各地区、各有关部门和单位围绕活动主题和宣传重点，结合工作实际开展内容丰富、形式多样、各具特色的低碳宣传活动，动员全社会广泛参与低碳行动，培育引领低碳新风尚。</a:t>
              </a:r>
              <a:endParaRPr lang="zh-CN" altLang="en-US" sz="1600" dirty="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任意多边形: 形状 21"/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481361 w 12192000"/>
              <a:gd name="connsiteY0" fmla="*/ 514350 h 6858000"/>
              <a:gd name="connsiteX1" fmla="*/ 481361 w 12192000"/>
              <a:gd name="connsiteY1" fmla="*/ 6343650 h 6858000"/>
              <a:gd name="connsiteX2" fmla="*/ 11710639 w 12192000"/>
              <a:gd name="connsiteY2" fmla="*/ 6343650 h 6858000"/>
              <a:gd name="connsiteX3" fmla="*/ 11710639 w 12192000"/>
              <a:gd name="connsiteY3" fmla="*/ 5143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481361" y="514350"/>
                </a:moveTo>
                <a:lnTo>
                  <a:pt x="481361" y="6343650"/>
                </a:lnTo>
                <a:lnTo>
                  <a:pt x="11710639" y="6343650"/>
                </a:lnTo>
                <a:lnTo>
                  <a:pt x="11710639" y="5143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965849" y="1512889"/>
            <a:ext cx="3434820" cy="1568450"/>
            <a:chOff x="1228099" y="2109787"/>
            <a:chExt cx="3434820" cy="1568450"/>
          </a:xfrm>
        </p:grpSpPr>
        <p:sp>
          <p:nvSpPr>
            <p:cNvPr id="17" name="图形"/>
            <p:cNvSpPr txBox="1"/>
            <p:nvPr/>
          </p:nvSpPr>
          <p:spPr>
            <a:xfrm>
              <a:off x="1228099" y="2540635"/>
              <a:ext cx="1638643" cy="706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000" b="1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</a:rPr>
                <a:t>PART </a:t>
              </a:r>
              <a:endParaRPr kumimoji="0" lang="en-US" altLang="zh-CN" sz="40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1" name="图形"/>
            <p:cNvSpPr txBox="1"/>
            <p:nvPr/>
          </p:nvSpPr>
          <p:spPr>
            <a:xfrm>
              <a:off x="2721089" y="2109787"/>
              <a:ext cx="1941830" cy="1568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9600" b="1" i="0" u="none" strike="noStrike" kern="1200" cap="none" spc="0" normalizeH="0" baseline="0" noProof="0">
                  <a:ln>
                    <a:noFill/>
                  </a:ln>
                  <a:solidFill>
                    <a:schemeClr val="accent2"/>
                  </a:solidFill>
                  <a:effectLst>
                    <a:outerShdw dist="50800" dir="2700000" algn="tl" rotWithShape="0">
                      <a:prstClr val="white">
                        <a:alpha val="40000"/>
                      </a:prstClr>
                    </a:outerShdw>
                  </a:effectLst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</a:rPr>
                <a:t>03 </a:t>
              </a:r>
              <a:endParaRPr kumimoji="0" lang="en-US" altLang="zh-CN" sz="9600" b="1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>
                  <a:outerShdw dist="50800" dir="2700000" algn="tl" rotWithShape="0">
                    <a:prstClr val="white">
                      <a:alpha val="40000"/>
                    </a:prstClr>
                  </a:outerShdw>
                </a:effectLst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18" name="图形"/>
          <p:cNvSpPr txBox="1"/>
          <p:nvPr/>
        </p:nvSpPr>
        <p:spPr>
          <a:xfrm>
            <a:off x="-85831" y="3290096"/>
            <a:ext cx="76528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chemeClr val="accent2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为什么要节能降耗</a:t>
            </a:r>
            <a:endParaRPr lang="zh-CN" altLang="en-US" sz="6000" dirty="0">
              <a:solidFill>
                <a:schemeClr val="accent2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sp>
        <p:nvSpPr>
          <p:cNvPr id="13" name="图形"/>
          <p:cNvSpPr txBox="1"/>
          <p:nvPr/>
        </p:nvSpPr>
        <p:spPr>
          <a:xfrm>
            <a:off x="825295" y="4348641"/>
            <a:ext cx="5830570" cy="705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  <a:sym typeface="+mn-ea"/>
              </a:rPr>
              <a:t>全国节能宣传周目的是在夏季用电高峰到来之前，形成强大的宣传声势，唤起人们的节能意识。</a:t>
            </a:r>
            <a:endParaRPr lang="en-US" altLang="zh-CN" sz="1400">
              <a:solidFill>
                <a:schemeClr val="tx1">
                  <a:lumMod val="85000"/>
                  <a:lumOff val="1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思源黑体 CN Normal" panose="020B0400000000000000" charset="-122"/>
              <a:sym typeface="+mn-ea"/>
            </a:endParaRPr>
          </a:p>
        </p:txBody>
      </p:sp>
      <p:sp>
        <p:nvSpPr>
          <p:cNvPr id="24" name="加号 23"/>
          <p:cNvSpPr/>
          <p:nvPr/>
        </p:nvSpPr>
        <p:spPr>
          <a:xfrm>
            <a:off x="6655865" y="1285708"/>
            <a:ext cx="483219" cy="483219"/>
          </a:xfrm>
          <a:prstGeom prst="mathPl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1584849" y="5624543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6777755" y="1264144"/>
            <a:ext cx="4719835" cy="471983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6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7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3"/>
      <p:bldP spid="13" grpId="5"/>
      <p:bldP spid="24" grpId="6" animBg="1"/>
      <p:bldP spid="27" grpId="7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文本框 19"/>
          <p:cNvSpPr txBox="1"/>
          <p:nvPr/>
        </p:nvSpPr>
        <p:spPr>
          <a:xfrm>
            <a:off x="1829256" y="1716228"/>
            <a:ext cx="2935318" cy="510778"/>
          </a:xfrm>
          <a:prstGeom prst="round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FFFFFF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什么是节能降耗？</a:t>
            </a:r>
            <a:endParaRPr lang="zh-CN" altLang="en-US" sz="2400" b="1" dirty="0">
              <a:solidFill>
                <a:srgbClr val="FFFFFF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798689" y="2411220"/>
            <a:ext cx="4697361" cy="10542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u"/>
            </a:pPr>
            <a:r>
              <a:rPr lang="zh-CN" altLang="en-US" sz="1600" dirty="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节能降耗就是节约能源、降低能源消耗。</a:t>
            </a:r>
            <a:r>
              <a:rPr lang="en-US" altLang="zh-CN" sz="1600" dirty="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《</a:t>
            </a:r>
            <a:r>
              <a:rPr lang="zh-CN" altLang="en-US" sz="1600" dirty="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中华人民共和国节约能源法</a:t>
            </a:r>
            <a:r>
              <a:rPr lang="en-US" altLang="zh-CN" sz="1600" dirty="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》</a:t>
            </a:r>
            <a:r>
              <a:rPr lang="zh-CN" altLang="en-US" sz="1600" dirty="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所称节约能源是指加强用能管理</a:t>
            </a:r>
            <a:endParaRPr lang="zh-CN" altLang="en-US" sz="1600" dirty="0">
              <a:solidFill>
                <a:srgbClr val="40404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+mn-ea"/>
              <a:sym typeface="思源黑体 CN Regular" panose="020B0500000000000000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760589" y="4140812"/>
            <a:ext cx="4697361" cy="10542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u"/>
            </a:pPr>
            <a:r>
              <a:rPr lang="zh-CN" altLang="en-US" sz="1600" dirty="0">
                <a:solidFill>
                  <a:srgbClr val="40404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采取技术上可行、经济上合理以及环境和社会可以承受的措施，从能源生产到消费的各个环节，降低消耗、减少损失和污染物排放、制止浪费，有效、合理地利用能源。</a:t>
            </a:r>
            <a:endParaRPr lang="zh-CN" altLang="en-US" sz="1600" dirty="0">
              <a:solidFill>
                <a:srgbClr val="40404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+mn-ea"/>
              <a:sym typeface="思源黑体 CN Regular" panose="020B0500000000000000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6732638" y="1322438"/>
            <a:ext cx="4697361" cy="469736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1"/>
      <p:bldP spid="27" grpId="2"/>
    </p:bldLst>
  </p:timing>
</p:sld>
</file>

<file path=ppt/tags/tag1.xml><?xml version="1.0" encoding="utf-8"?>
<p:tagLst xmlns:p="http://schemas.openxmlformats.org/presentationml/2006/main">
  <p:tag name="PA" val="v3.0.1"/>
</p:tagLst>
</file>

<file path=ppt/tags/tag1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.xml><?xml version="1.0" encoding="utf-8"?>
<p:tagLst xmlns:p="http://schemas.openxmlformats.org/presentationml/2006/main">
  <p:tag name="PA" val="v5.2.8"/>
</p:tagLst>
</file>

<file path=ppt/tags/tag12.xml><?xml version="1.0" encoding="utf-8"?>
<p:tagLst xmlns:p="http://schemas.openxmlformats.org/presentationml/2006/main">
  <p:tag name="PA" val="v5.2.8"/>
</p:tagLst>
</file>

<file path=ppt/tags/tag13.xml><?xml version="1.0" encoding="utf-8"?>
<p:tagLst xmlns:p="http://schemas.openxmlformats.org/presentationml/2006/main">
  <p:tag name="PA" val="v5.2.8"/>
</p:tagLst>
</file>

<file path=ppt/tags/tag14.xml><?xml version="1.0" encoding="utf-8"?>
<p:tagLst xmlns:p="http://schemas.openxmlformats.org/presentationml/2006/main">
  <p:tag name="PA" val="v5.2.8"/>
</p:tagLst>
</file>

<file path=ppt/tags/tag15.xml><?xml version="1.0" encoding="utf-8"?>
<p:tagLst xmlns:p="http://schemas.openxmlformats.org/presentationml/2006/main">
  <p:tag name="PA" val="v5.2.8"/>
</p:tagLst>
</file>

<file path=ppt/tags/tag1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.xml><?xml version="1.0" encoding="utf-8"?>
<p:tagLst xmlns:p="http://schemas.openxmlformats.org/presentationml/2006/main">
  <p:tag name="AS_NET" val="4.0.30319.42000"/>
  <p:tag name="AS_OS" val="Unix 3.10 unknown"/>
  <p:tag name="AS_RELEASE_DATE" val="2020.11.30"/>
  <p:tag name="AS_TITLE" val="Aspose.Slides for Java"/>
  <p:tag name="AS_VERSION" val="20.11"/>
  <p:tag name="commondata" val="eyJoZGlkIjoiOGQ3ZGVkNDgwN2FkM2Y1N2Y4Y2NhNWI4ZmY4M2VjNTMifQ=="/>
</p:tagLst>
</file>

<file path=ppt/tags/tag2.xml><?xml version="1.0" encoding="utf-8"?>
<p:tagLst xmlns:p="http://schemas.openxmlformats.org/presentationml/2006/main">
  <p:tag name="PA" val="v3.0.1"/>
</p:tagLst>
</file>

<file path=ppt/tags/tag3.xml><?xml version="1.0" encoding="utf-8"?>
<p:tagLst xmlns:p="http://schemas.openxmlformats.org/presentationml/2006/main">
  <p:tag name="PA" val="v3.0.1"/>
</p:tagLst>
</file>

<file path=ppt/tags/tag4.xml><?xml version="1.0" encoding="utf-8"?>
<p:tagLst xmlns:p="http://schemas.openxmlformats.org/presentationml/2006/main">
  <p:tag name="PA" val="v3.0.1"/>
</p:tagLst>
</file>

<file path=ppt/tags/tag5.xml><?xml version="1.0" encoding="utf-8"?>
<p:tagLst xmlns:p="http://schemas.openxmlformats.org/presentationml/2006/main">
  <p:tag name="PA" val="v3.0.1"/>
</p:tagLst>
</file>

<file path=ppt/tags/tag6.xml><?xml version="1.0" encoding="utf-8"?>
<p:tagLst xmlns:p="http://schemas.openxmlformats.org/presentationml/2006/main">
  <p:tag name="PA" val="v3.0.1"/>
</p:tagLst>
</file>

<file path=ppt/tags/tag7.xml><?xml version="1.0" encoding="utf-8"?>
<p:tagLst xmlns:p="http://schemas.openxmlformats.org/presentationml/2006/main">
  <p:tag name="PA" val="v3.0.1"/>
</p:tagLst>
</file>

<file path=ppt/tags/tag8.xml><?xml version="1.0" encoding="utf-8"?>
<p:tagLst xmlns:p="http://schemas.openxmlformats.org/presentationml/2006/main">
  <p:tag name="PA" val="v3.0.1"/>
</p:tagLst>
</file>

<file path=ppt/tags/tag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heme/theme1.xml><?xml version="1.0" encoding="utf-8"?>
<a:theme xmlns:a="http://schemas.openxmlformats.org/drawingml/2006/main" name="www.kakappt.com">
  <a:themeElements>
    <a:clrScheme name="自定义 94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F8C48"/>
      </a:accent1>
      <a:accent2>
        <a:srgbClr val="3F8C48"/>
      </a:accent2>
      <a:accent3>
        <a:srgbClr val="3F8C48"/>
      </a:accent3>
      <a:accent4>
        <a:srgbClr val="3F8C48"/>
      </a:accent4>
      <a:accent5>
        <a:srgbClr val="3F8C48"/>
      </a:accent5>
      <a:accent6>
        <a:srgbClr val="3F8C48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PPT模板</Template>
  <TotalTime>0</TotalTime>
  <Words>3415</Words>
  <Application>WPS 演示</Application>
  <PresentationFormat>宽屏</PresentationFormat>
  <Paragraphs>218</Paragraphs>
  <Slides>22</Slides>
  <Notes>22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7" baseType="lpstr">
      <vt:lpstr>Arial</vt:lpstr>
      <vt:lpstr>宋体</vt:lpstr>
      <vt:lpstr>Wingdings</vt:lpstr>
      <vt:lpstr>思源黑体 CN Regular</vt:lpstr>
      <vt:lpstr>黑体</vt:lpstr>
      <vt:lpstr>Arial</vt:lpstr>
      <vt:lpstr>思源黑体 CN Bold</vt:lpstr>
      <vt:lpstr>思源黑体 CN Normal</vt:lpstr>
      <vt:lpstr>字魂58号-创中黑</vt:lpstr>
      <vt:lpstr>微软雅黑</vt:lpstr>
      <vt:lpstr>Arial Unicode MS</vt:lpstr>
      <vt:lpstr>等线</vt:lpstr>
      <vt:lpstr>等线 Light</vt:lpstr>
      <vt:lpstr>Calibri</vt:lpstr>
      <vt:lpstr>www.kakappt.com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卡卡办公</Company>
  <LinksUpToDate>false</LinksUpToDate>
  <SharedDoc>false</SharedDoc>
  <HyperlinksChanged>false</HyperlinksChanged>
  <AppVersion>14.0000</AppVersion>
  <Manager>卡卡办公</Manager>
  <HyperlinkBase>www.kakappt.com</HyperlinkBas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全国节能宣传周节能教育PPT模板</dc:title>
  <dc:creator>卡卡办公</dc:creator>
  <cp:keywords>全国节能宣传周节能教育PPT模板</cp:keywords>
  <dc:description>卡卡办公</dc:description>
  <dc:subject>PPT模板</dc:subject>
  <cp:category>PPT模板</cp:category>
  <cp:lastModifiedBy>孙世龙</cp:lastModifiedBy>
  <cp:revision>3</cp:revision>
  <dcterms:created xsi:type="dcterms:W3CDTF">2023-12-09T22:26:00Z</dcterms:created>
  <dcterms:modified xsi:type="dcterms:W3CDTF">2024-05-08T00:31:46Z</dcterms:modified>
  <cp:version>1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7D837E7161FA47C7A6FC2B51AEB00B36_12</vt:lpwstr>
  </property>
  <property fmtid="{D5CDD505-2E9C-101B-9397-08002B2CF9AE}" pid="3" name="KSOProductBuildVer">
    <vt:lpwstr>2052-12.1.0.16729</vt:lpwstr>
  </property>
</Properties>
</file>