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821" autoAdjust="0"/>
  </p:normalViewPr>
  <p:slideViewPr>
    <p:cSldViewPr snapToGrid="0">
      <p:cViewPr varScale="1">
        <p:scale>
          <a:sx n="48" d="100"/>
          <a:sy n="48" d="100"/>
        </p:scale>
        <p:origin x="10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26A54-4191-45C6-9A42-2B3DD1C14350}" type="datetimeFigureOut">
              <a:rPr lang="zh-CN" altLang="en-US"/>
              <a:t>2022-10-17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399F2-3EB0-44A2-A1B6-97D555FC87D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</a:rPr>
              <a:t>获取更多免费PPT作品：https://pptsupermarket.com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</a:rPr>
              <a:t>获取更多免费PPT作品：https://pptsupermarket.com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</a:rPr>
              <a:t>获取更多免费PPT作品：https://pptsupermarket.com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</a:rPr>
              <a:t>获取更多免费PPT作品：https://pptsupermarket.com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</a:rPr>
              <a:t>获取更多免费PPT作品：https://pptsupermarket.com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</a:rPr>
              <a:t>获取更多免费PPT作品：https://pptsupermarket.com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</a:rPr>
              <a:t>获取更多免费PPT作品：https://pptsupermarket.com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</a:rPr>
              <a:t>获取更多免费PPT作品：https://pptsupermarket.com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  <a:t>2022-10-17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  <a:t>2022-10-17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  <a:t>2022-10-17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  <a:t>2022-10-17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  <a:t>2022-10-17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  <a:t>2022-10-17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  <a:t>2022-10-17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  <a:t>2022-10-17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  <a:t>2022-10-17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  <a:t>2022-10-17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  <a:t>2022-10-17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0268-6879-415A-9E8B-68519B9FA1B0}" type="datetimeFigureOut">
              <a:rPr lang="zh-CN" altLang="en-US"/>
              <a:t>2022-10-17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EB5C-543B-44BE-A57B-7C2E15EDE138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4958081"/>
          </a:xfrm>
          <a:prstGeom prst="rect">
            <a:avLst/>
          </a:prstGeom>
        </p:spPr>
      </p:pic>
      <p:sp>
        <p:nvSpPr>
          <p:cNvPr id="15" name="Rectangle 7"/>
          <p:cNvSpPr/>
          <p:nvPr/>
        </p:nvSpPr>
        <p:spPr>
          <a:xfrm>
            <a:off x="0" y="4841776"/>
            <a:ext cx="12192000" cy="201622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latinLnBrk="1"/>
            <a:endParaRPr lang="ko-KR" altLang="en-US" sz="240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0" y="4978111"/>
            <a:ext cx="1219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00" latinLnBrk="1">
              <a:defRPr/>
            </a:pPr>
            <a:r>
              <a:rPr lang="zh-CN" alt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Malgun Gothic" panose="020B0503020000020004" charset="-127"/>
                <a:cs typeface="Arial" panose="020B0604020202020204" pitchFamily="34" charset="0"/>
              </a:rPr>
              <a:t>城阳二中</a:t>
            </a:r>
            <a:endParaRPr lang="en-US" altLang="ko-KR" sz="66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  <a:p>
            <a:pPr algn="ctr" defTabSz="1219200" latinLnBrk="1">
              <a:defRPr/>
            </a:pPr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Malgun Gothic" panose="020B0503020000020004" charset="-127"/>
                <a:cs typeface="Arial" panose="020B0604020202020204" pitchFamily="34" charset="0"/>
              </a:rPr>
              <a:t>高二  班</a:t>
            </a:r>
            <a:endParaRPr lang="en-US" altLang="ko-KR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2867799"/>
              </p:ext>
            </p:extLst>
          </p:nvPr>
        </p:nvGraphicFramePr>
        <p:xfrm>
          <a:off x="0" y="-38102"/>
          <a:ext cx="12192000" cy="4841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3926">
                <a:tc>
                  <a:txBody>
                    <a:bodyPr/>
                    <a:lstStyle/>
                    <a:p>
                      <a:pPr algn="l"/>
                      <a:endParaRPr lang="zh-CN" altLang="en-US" b="1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b="1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3926">
                <a:tc>
                  <a:txBody>
                    <a:bodyPr/>
                    <a:lstStyle/>
                    <a:p>
                      <a:pPr algn="l"/>
                      <a:endParaRPr lang="zh-CN" altLang="en-US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3926">
                <a:tc>
                  <a:txBody>
                    <a:bodyPr/>
                    <a:lstStyle/>
                    <a:p>
                      <a:pPr algn="l"/>
                      <a:endParaRPr lang="zh-CN" altLang="en-US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585470" y="614681"/>
            <a:ext cx="10678160" cy="9914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algn="ctr" defTabSz="1219200" latinLnBrk="1"/>
            <a:r>
              <a:rPr lang="en-US" altLang="zh-CN" sz="6000" b="1" dirty="0" err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  <a:cs typeface="Arial" panose="020B0604020202020204" pitchFamily="34" charset="0"/>
              </a:rPr>
              <a:t>校园防欺凌安全教育</a:t>
            </a:r>
            <a:endParaRPr lang="en-US" altLang="zh-CN" sz="6000" b="1" dirty="0">
              <a:solidFill>
                <a:schemeClr val="bg1"/>
              </a:solidFill>
              <a:latin typeface="思源等宽 L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1"/>
      <p:bldP spid="1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85762" y="328612"/>
            <a:ext cx="4957763" cy="6200775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96002" y="4507831"/>
            <a:ext cx="4555815" cy="945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如何预防校园欺凌（暴力）事件？</a:t>
            </a:r>
          </a:p>
        </p:txBody>
      </p:sp>
      <p:sp>
        <p:nvSpPr>
          <p:cNvPr id="15" name="矩形 14"/>
          <p:cNvSpPr/>
          <p:nvPr/>
        </p:nvSpPr>
        <p:spPr>
          <a:xfrm>
            <a:off x="6096000" y="3832800"/>
            <a:ext cx="1768178" cy="7017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PART/5</a:t>
            </a:r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-43536" y="1143000"/>
            <a:ext cx="4586152" cy="4586152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224548" y="2526613"/>
            <a:ext cx="1052913" cy="1256307"/>
            <a:chOff x="277814" y="5935664"/>
            <a:chExt cx="279400" cy="333375"/>
          </a:xfrm>
          <a:solidFill>
            <a:srgbClr val="8E74A1"/>
          </a:solidFill>
          <a:effectLst/>
        </p:grpSpPr>
        <p:sp>
          <p:nvSpPr>
            <p:cNvPr id="17" name="Freeform 829"/>
            <p:cNvSpPr/>
            <p:nvPr/>
          </p:nvSpPr>
          <p:spPr>
            <a:xfrm>
              <a:off x="277814" y="5935664"/>
              <a:ext cx="279400" cy="333375"/>
            </a:xfrm>
            <a:custGeom>
              <a:avLst/>
              <a:gdLst>
                <a:gd name="T0" fmla="*/ 241 w 241"/>
                <a:gd name="T1" fmla="*/ 30 h 288"/>
                <a:gd name="T2" fmla="*/ 129 w 241"/>
                <a:gd name="T3" fmla="*/ 30 h 288"/>
                <a:gd name="T4" fmla="*/ 129 w 241"/>
                <a:gd name="T5" fmla="*/ 10 h 288"/>
                <a:gd name="T6" fmla="*/ 119 w 241"/>
                <a:gd name="T7" fmla="*/ 0 h 288"/>
                <a:gd name="T8" fmla="*/ 109 w 241"/>
                <a:gd name="T9" fmla="*/ 10 h 288"/>
                <a:gd name="T10" fmla="*/ 109 w 241"/>
                <a:gd name="T11" fmla="*/ 30 h 288"/>
                <a:gd name="T12" fmla="*/ 0 w 241"/>
                <a:gd name="T13" fmla="*/ 30 h 288"/>
                <a:gd name="T14" fmla="*/ 0 w 241"/>
                <a:gd name="T15" fmla="*/ 196 h 288"/>
                <a:gd name="T16" fmla="*/ 75 w 241"/>
                <a:gd name="T17" fmla="*/ 196 h 288"/>
                <a:gd name="T18" fmla="*/ 45 w 241"/>
                <a:gd name="T19" fmla="*/ 272 h 288"/>
                <a:gd name="T20" fmla="*/ 52 w 241"/>
                <a:gd name="T21" fmla="*/ 288 h 288"/>
                <a:gd name="T22" fmla="*/ 56 w 241"/>
                <a:gd name="T23" fmla="*/ 288 h 288"/>
                <a:gd name="T24" fmla="*/ 67 w 241"/>
                <a:gd name="T25" fmla="*/ 281 h 288"/>
                <a:gd name="T26" fmla="*/ 100 w 241"/>
                <a:gd name="T27" fmla="*/ 196 h 288"/>
                <a:gd name="T28" fmla="*/ 138 w 241"/>
                <a:gd name="T29" fmla="*/ 196 h 288"/>
                <a:gd name="T30" fmla="*/ 171 w 241"/>
                <a:gd name="T31" fmla="*/ 281 h 288"/>
                <a:gd name="T32" fmla="*/ 182 w 241"/>
                <a:gd name="T33" fmla="*/ 288 h 288"/>
                <a:gd name="T34" fmla="*/ 186 w 241"/>
                <a:gd name="T35" fmla="*/ 288 h 288"/>
                <a:gd name="T36" fmla="*/ 193 w 241"/>
                <a:gd name="T37" fmla="*/ 272 h 288"/>
                <a:gd name="T38" fmla="*/ 164 w 241"/>
                <a:gd name="T39" fmla="*/ 196 h 288"/>
                <a:gd name="T40" fmla="*/ 241 w 241"/>
                <a:gd name="T41" fmla="*/ 196 h 288"/>
                <a:gd name="T42" fmla="*/ 241 w 241"/>
                <a:gd name="T43" fmla="*/ 30 h 288"/>
                <a:gd name="T44" fmla="*/ 218 w 241"/>
                <a:gd name="T45" fmla="*/ 172 h 288"/>
                <a:gd name="T46" fmla="*/ 23 w 241"/>
                <a:gd name="T47" fmla="*/ 172 h 288"/>
                <a:gd name="T48" fmla="*/ 23 w 241"/>
                <a:gd name="T49" fmla="*/ 53 h 288"/>
                <a:gd name="T50" fmla="*/ 218 w 241"/>
                <a:gd name="T51" fmla="*/ 53 h 288"/>
                <a:gd name="T52" fmla="*/ 218 w 241"/>
                <a:gd name="T53" fmla="*/ 1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288">
                  <a:moveTo>
                    <a:pt x="241" y="30"/>
                  </a:moveTo>
                  <a:cubicBezTo>
                    <a:pt x="129" y="30"/>
                    <a:pt x="129" y="30"/>
                    <a:pt x="129" y="3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5"/>
                    <a:pt x="125" y="0"/>
                    <a:pt x="119" y="0"/>
                  </a:cubicBezTo>
                  <a:cubicBezTo>
                    <a:pt x="114" y="0"/>
                    <a:pt x="109" y="5"/>
                    <a:pt x="109" y="1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75" y="196"/>
                    <a:pt x="75" y="196"/>
                    <a:pt x="75" y="196"/>
                  </a:cubicBezTo>
                  <a:cubicBezTo>
                    <a:pt x="45" y="272"/>
                    <a:pt x="45" y="272"/>
                    <a:pt x="45" y="272"/>
                  </a:cubicBezTo>
                  <a:cubicBezTo>
                    <a:pt x="43" y="278"/>
                    <a:pt x="46" y="285"/>
                    <a:pt x="52" y="288"/>
                  </a:cubicBezTo>
                  <a:cubicBezTo>
                    <a:pt x="53" y="288"/>
                    <a:pt x="55" y="288"/>
                    <a:pt x="56" y="288"/>
                  </a:cubicBezTo>
                  <a:cubicBezTo>
                    <a:pt x="61" y="288"/>
                    <a:pt x="65" y="286"/>
                    <a:pt x="67" y="281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71" y="281"/>
                    <a:pt x="171" y="281"/>
                    <a:pt x="171" y="281"/>
                  </a:cubicBezTo>
                  <a:cubicBezTo>
                    <a:pt x="173" y="286"/>
                    <a:pt x="177" y="288"/>
                    <a:pt x="182" y="288"/>
                  </a:cubicBezTo>
                  <a:cubicBezTo>
                    <a:pt x="184" y="288"/>
                    <a:pt x="185" y="288"/>
                    <a:pt x="186" y="288"/>
                  </a:cubicBezTo>
                  <a:cubicBezTo>
                    <a:pt x="193" y="285"/>
                    <a:pt x="196" y="278"/>
                    <a:pt x="193" y="272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241" y="196"/>
                    <a:pt x="241" y="196"/>
                    <a:pt x="241" y="196"/>
                  </a:cubicBezTo>
                  <a:lnTo>
                    <a:pt x="241" y="30"/>
                  </a:lnTo>
                  <a:close/>
                  <a:moveTo>
                    <a:pt x="218" y="172"/>
                  </a:moveTo>
                  <a:cubicBezTo>
                    <a:pt x="23" y="172"/>
                    <a:pt x="23" y="172"/>
                    <a:pt x="23" y="17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18" y="53"/>
                    <a:pt x="218" y="53"/>
                    <a:pt x="218" y="53"/>
                  </a:cubicBezTo>
                  <a:lnTo>
                    <a:pt x="218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830"/>
            <p:cNvSpPr/>
            <p:nvPr/>
          </p:nvSpPr>
          <p:spPr>
            <a:xfrm>
              <a:off x="323851" y="6018214"/>
              <a:ext cx="184150" cy="96838"/>
            </a:xfrm>
            <a:custGeom>
              <a:avLst/>
              <a:gdLst>
                <a:gd name="T0" fmla="*/ 6 w 116"/>
                <a:gd name="T1" fmla="*/ 61 h 61"/>
                <a:gd name="T2" fmla="*/ 46 w 116"/>
                <a:gd name="T3" fmla="*/ 34 h 61"/>
                <a:gd name="T4" fmla="*/ 55 w 116"/>
                <a:gd name="T5" fmla="*/ 48 h 61"/>
                <a:gd name="T6" fmla="*/ 98 w 116"/>
                <a:gd name="T7" fmla="*/ 20 h 61"/>
                <a:gd name="T8" fmla="*/ 104 w 116"/>
                <a:gd name="T9" fmla="*/ 28 h 61"/>
                <a:gd name="T10" fmla="*/ 116 w 116"/>
                <a:gd name="T11" fmla="*/ 0 h 61"/>
                <a:gd name="T12" fmla="*/ 85 w 116"/>
                <a:gd name="T13" fmla="*/ 2 h 61"/>
                <a:gd name="T14" fmla="*/ 92 w 116"/>
                <a:gd name="T15" fmla="*/ 10 h 61"/>
                <a:gd name="T16" fmla="*/ 58 w 116"/>
                <a:gd name="T17" fmla="*/ 33 h 61"/>
                <a:gd name="T18" fmla="*/ 49 w 116"/>
                <a:gd name="T19" fmla="*/ 18 h 61"/>
                <a:gd name="T20" fmla="*/ 0 w 116"/>
                <a:gd name="T21" fmla="*/ 51 h 61"/>
                <a:gd name="T22" fmla="*/ 6 w 116"/>
                <a:gd name="T23" fmla="*/ 61 h 61"/>
                <a:gd name="T24" fmla="*/ 6 w 116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61">
                  <a:moveTo>
                    <a:pt x="6" y="61"/>
                  </a:moveTo>
                  <a:lnTo>
                    <a:pt x="46" y="34"/>
                  </a:lnTo>
                  <a:lnTo>
                    <a:pt x="55" y="48"/>
                  </a:lnTo>
                  <a:lnTo>
                    <a:pt x="98" y="20"/>
                  </a:lnTo>
                  <a:lnTo>
                    <a:pt x="104" y="28"/>
                  </a:lnTo>
                  <a:lnTo>
                    <a:pt x="116" y="0"/>
                  </a:lnTo>
                  <a:lnTo>
                    <a:pt x="85" y="2"/>
                  </a:lnTo>
                  <a:lnTo>
                    <a:pt x="92" y="10"/>
                  </a:lnTo>
                  <a:lnTo>
                    <a:pt x="58" y="33"/>
                  </a:lnTo>
                  <a:lnTo>
                    <a:pt x="49" y="18"/>
                  </a:lnTo>
                  <a:lnTo>
                    <a:pt x="0" y="51"/>
                  </a:lnTo>
                  <a:lnTo>
                    <a:pt x="6" y="61"/>
                  </a:lnTo>
                  <a:lnTo>
                    <a:pt x="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1805816" y="1"/>
            <a:ext cx="386184" cy="6857998"/>
          </a:xfrm>
          <a:prstGeom prst="rect">
            <a:avLst/>
          </a:prstGeom>
          <a:solidFill>
            <a:srgbClr val="8E74A1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419632" y="1"/>
            <a:ext cx="386184" cy="6857998"/>
          </a:xfrm>
          <a:prstGeom prst="rect">
            <a:avLst/>
          </a:prstGeom>
          <a:solidFill>
            <a:srgbClr val="8E74A1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1033448" y="1"/>
            <a:ext cx="386184" cy="6857998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2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9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1"/>
      <p:bldP spid="15" grpId="2"/>
      <p:bldP spid="20" grpId="3" animBg="1"/>
      <p:bldP spid="21" grpId="4" animBg="1"/>
      <p:bldP spid="22" grpId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30233" y="1986190"/>
            <a:ext cx="10331533" cy="36777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7"/>
          <p:cNvSpPr txBox="1"/>
          <p:nvPr/>
        </p:nvSpPr>
        <p:spPr>
          <a:xfrm>
            <a:off x="1386711" y="2392240"/>
            <a:ext cx="9678008" cy="280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在遇到勒索、敲诈和殴打时不害怕,要敢于抗争。因为这些拦截的不良少年大多和受害者同龄,他们所实行的第一次拦截往往都是一种试探。如果此时在心理上就被对方所压倒,任其欺压,那么这样的第一次妥协其实就纵容、鼓励了拦截者,就会带来了更不良的后果。因而,有效防范校园暴力的第一要诀就是“不怕”。但是要注意避免激发对方暴力升级,导致眼前吃亏</a:t>
            </a:r>
          </a:p>
        </p:txBody>
      </p:sp>
      <p:sp>
        <p:nvSpPr>
          <p:cNvPr id="7" name="圆角矩形 32"/>
          <p:cNvSpPr/>
          <p:nvPr/>
        </p:nvSpPr>
        <p:spPr>
          <a:xfrm>
            <a:off x="2062503" y="1595328"/>
            <a:ext cx="8066993" cy="650206"/>
          </a:xfrm>
          <a:prstGeom prst="round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思源等宽 L"/>
                <a:ea typeface="微软雅黑" panose="020B0503020204020204" pitchFamily="34" charset="-122"/>
              </a:rPr>
              <a:t>不能“怕”字当头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如何预防校园欺凌（暴力）事件？</a:t>
            </a:r>
          </a:p>
        </p:txBody>
      </p:sp>
      <p:sp>
        <p:nvSpPr>
          <p:cNvPr id="9" name="矩形 1"/>
          <p:cNvSpPr/>
          <p:nvPr/>
        </p:nvSpPr>
        <p:spPr>
          <a:xfrm>
            <a:off x="0" y="512064"/>
            <a:ext cx="493776" cy="341376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/>
      <p:bldP spid="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30233" y="2391956"/>
            <a:ext cx="10331533" cy="36511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7"/>
          <p:cNvSpPr txBox="1"/>
          <p:nvPr/>
        </p:nvSpPr>
        <p:spPr>
          <a:xfrm>
            <a:off x="1386711" y="2392240"/>
            <a:ext cx="9678008" cy="280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我们也要认识到勒索、敲诈经常是同暴力紧密联系的,我们提倡在“不怕”的前提下与之抗争,但不意味着逞一时之勇,反而造成不必要的伤害。因此,在遇到勒索、敲诈后要及时向学校、家长报告。第一次遇到拦截后的表现是十分重要的。无论对方的目的是否得逞,如果一味害怕而忍气吞声,或是不想宣扬,相反的会在无形中助长了对方的气焰,使得对方以为你软弱可欺,往往会导致新的勒索、敲诈和殴打事件的发生</a:t>
            </a:r>
          </a:p>
        </p:txBody>
      </p:sp>
      <p:sp>
        <p:nvSpPr>
          <p:cNvPr id="7" name="圆角矩形 32"/>
          <p:cNvSpPr/>
          <p:nvPr/>
        </p:nvSpPr>
        <p:spPr>
          <a:xfrm>
            <a:off x="2062503" y="1595328"/>
            <a:ext cx="8066993" cy="650206"/>
          </a:xfrm>
          <a:prstGeom prst="round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思源等宽 L"/>
                <a:ea typeface="微软雅黑" panose="020B0503020204020204" pitchFamily="34" charset="-122"/>
              </a:rPr>
              <a:t>要及时报告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083" y="39583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如何预防校园欺凌（暴力）事件？</a:t>
            </a:r>
          </a:p>
        </p:txBody>
      </p:sp>
      <p:sp>
        <p:nvSpPr>
          <p:cNvPr id="9" name="矩形 1"/>
          <p:cNvSpPr/>
          <p:nvPr/>
        </p:nvSpPr>
        <p:spPr>
          <a:xfrm>
            <a:off x="0" y="512064"/>
            <a:ext cx="493776" cy="341376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/>
      <p:bldP spid="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"/>
          <p:cNvSpPr/>
          <p:nvPr/>
        </p:nvSpPr>
        <p:spPr>
          <a:xfrm>
            <a:off x="1569384" y="2009945"/>
            <a:ext cx="9376918" cy="13729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要搞好人际关系,强化自我保护意识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Source Han Serif SC" panose="02020400000000000000" pitchFamily="18" charset="-122"/>
              </a:rPr>
              <a:t>这也是防范校园暴力的一条途径。一个有广泛、良好人际关系的学生,就不容易成为勒索、敲诈和殴打的对象</a:t>
            </a:r>
          </a:p>
        </p:txBody>
      </p:sp>
      <p:sp>
        <p:nvSpPr>
          <p:cNvPr id="50" name="3"/>
          <p:cNvSpPr/>
          <p:nvPr/>
        </p:nvSpPr>
        <p:spPr>
          <a:xfrm>
            <a:off x="1255065" y="2256502"/>
            <a:ext cx="83084" cy="911719"/>
          </a:xfrm>
          <a:prstGeom prst="roundRect">
            <a:avLst>
              <a:gd name="adj" fmla="val 50000"/>
            </a:avLst>
          </a:prstGeom>
          <a:solidFill>
            <a:srgbClr val="8E74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53" name="2"/>
          <p:cNvSpPr/>
          <p:nvPr/>
        </p:nvSpPr>
        <p:spPr>
          <a:xfrm>
            <a:off x="1255065" y="4084271"/>
            <a:ext cx="83084" cy="911719"/>
          </a:xfrm>
          <a:prstGeom prst="roundRect">
            <a:avLst>
              <a:gd name="adj" fmla="val 50000"/>
            </a:avLst>
          </a:prstGeom>
          <a:solidFill>
            <a:srgbClr val="8E74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8" name="1"/>
          <p:cNvSpPr/>
          <p:nvPr/>
        </p:nvSpPr>
        <p:spPr>
          <a:xfrm>
            <a:off x="1569384" y="3834267"/>
            <a:ext cx="9376918" cy="13729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要慎重择友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Source Han Serif SC" panose="02020400000000000000" pitchFamily="18" charset="-122"/>
              </a:rPr>
              <a:t>要对学生的交友进行教育,鼓励多交品德好的朋友,多交“益友”,不交“损友”,对已经受到暴力侵害的朋友要多安慰,但不宜鼓动或煽动其找人来报复,以免引起更大的争端</a:t>
            </a:r>
          </a:p>
        </p:txBody>
      </p:sp>
      <p:sp>
        <p:nvSpPr>
          <p:cNvPr id="54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如何预防校园欺凌（暴力）事件？</a:t>
            </a:r>
          </a:p>
        </p:txBody>
      </p:sp>
      <p:sp>
        <p:nvSpPr>
          <p:cNvPr id="55" name="矩形 1"/>
          <p:cNvSpPr/>
          <p:nvPr/>
        </p:nvSpPr>
        <p:spPr>
          <a:xfrm>
            <a:off x="0" y="512064"/>
            <a:ext cx="493776" cy="341376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1" animBg="1"/>
      <p:bldP spid="53" grpId="2" animBg="1"/>
      <p:bldP spid="8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"/>
          <p:cNvSpPr/>
          <p:nvPr/>
        </p:nvSpPr>
        <p:spPr>
          <a:xfrm>
            <a:off x="1569384" y="2421836"/>
            <a:ext cx="9376918" cy="54918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不崇拜暴力文化,要形成正确的价值观</a:t>
            </a:r>
          </a:p>
        </p:txBody>
      </p:sp>
      <p:sp>
        <p:nvSpPr>
          <p:cNvPr id="50" name="3"/>
          <p:cNvSpPr/>
          <p:nvPr/>
        </p:nvSpPr>
        <p:spPr>
          <a:xfrm>
            <a:off x="1255065" y="2256502"/>
            <a:ext cx="83084" cy="911719"/>
          </a:xfrm>
          <a:prstGeom prst="roundRect">
            <a:avLst>
              <a:gd name="adj" fmla="val 50000"/>
            </a:avLst>
          </a:prstGeom>
          <a:solidFill>
            <a:srgbClr val="8E74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53" name="2"/>
          <p:cNvSpPr/>
          <p:nvPr/>
        </p:nvSpPr>
        <p:spPr>
          <a:xfrm>
            <a:off x="1255065" y="4084271"/>
            <a:ext cx="83084" cy="911719"/>
          </a:xfrm>
          <a:prstGeom prst="roundRect">
            <a:avLst>
              <a:gd name="adj" fmla="val 50000"/>
            </a:avLst>
          </a:prstGeom>
          <a:solidFill>
            <a:srgbClr val="8E74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8" name="1"/>
          <p:cNvSpPr/>
          <p:nvPr/>
        </p:nvSpPr>
        <p:spPr>
          <a:xfrm>
            <a:off x="1569384" y="4040212"/>
            <a:ext cx="9376918" cy="9610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不参与校园暴力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Source Han Serif SC" panose="02020400000000000000" pitchFamily="18" charset="-122"/>
              </a:rPr>
              <a:t>树立正确的是非观念,坚决不充当校园暴力行为中的帮凶</a:t>
            </a:r>
          </a:p>
        </p:txBody>
      </p:sp>
      <p:sp>
        <p:nvSpPr>
          <p:cNvPr id="54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如何预防校园欺凌（暴力）事件？</a:t>
            </a:r>
          </a:p>
        </p:txBody>
      </p:sp>
      <p:sp>
        <p:nvSpPr>
          <p:cNvPr id="55" name="矩形 1"/>
          <p:cNvSpPr/>
          <p:nvPr/>
        </p:nvSpPr>
        <p:spPr>
          <a:xfrm>
            <a:off x="0" y="512064"/>
            <a:ext cx="493776" cy="341376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1" animBg="1"/>
      <p:bldP spid="53" grpId="2" animBg="1"/>
      <p:bldP spid="8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淘宝网Chenying0907出品 36"/>
          <p:cNvSpPr/>
          <p:nvPr/>
        </p:nvSpPr>
        <p:spPr>
          <a:xfrm>
            <a:off x="1569384" y="2215891"/>
            <a:ext cx="9376918" cy="9610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注重心理的健康发展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Source Han Serif SC" panose="02020400000000000000" pitchFamily="18" charset="-122"/>
              </a:rPr>
              <a:t>要保持乐观的心态,主动与他人沟通,解决各种困难和问题</a:t>
            </a:r>
          </a:p>
        </p:txBody>
      </p:sp>
      <p:sp>
        <p:nvSpPr>
          <p:cNvPr id="50" name="圆角淘宝网Chenying0907出品 39"/>
          <p:cNvSpPr/>
          <p:nvPr/>
        </p:nvSpPr>
        <p:spPr>
          <a:xfrm>
            <a:off x="1255065" y="2256502"/>
            <a:ext cx="83084" cy="911719"/>
          </a:xfrm>
          <a:prstGeom prst="roundRect">
            <a:avLst>
              <a:gd name="adj" fmla="val 50000"/>
            </a:avLst>
          </a:prstGeom>
          <a:solidFill>
            <a:srgbClr val="8E74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53" name="圆角淘宝网Chenying0907出品 42"/>
          <p:cNvSpPr/>
          <p:nvPr/>
        </p:nvSpPr>
        <p:spPr>
          <a:xfrm>
            <a:off x="1255065" y="4084271"/>
            <a:ext cx="83084" cy="911719"/>
          </a:xfrm>
          <a:prstGeom prst="roundRect">
            <a:avLst>
              <a:gd name="adj" fmla="val 50000"/>
            </a:avLst>
          </a:prstGeom>
          <a:solidFill>
            <a:srgbClr val="8E74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8" name="淘宝网Chenying0907出品 36"/>
          <p:cNvSpPr/>
          <p:nvPr/>
        </p:nvSpPr>
        <p:spPr>
          <a:xfrm>
            <a:off x="1569384" y="3834267"/>
            <a:ext cx="9376918" cy="13729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加强自身的法律意识和法制观念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Source Han Serif SC" panose="02020400000000000000" pitchFamily="18" charset="-122"/>
              </a:rPr>
              <a:t>施暴者法律意识淡薄,对法律无知,这是校园暴力产生的另一个主要原因。我们要学法、懂法、守法。既要以法律来规范自己的行为,也要以法律来保护自身的合法权益</a:t>
            </a:r>
          </a:p>
        </p:txBody>
      </p:sp>
      <p:sp>
        <p:nvSpPr>
          <p:cNvPr id="54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如何预防校园欺凌（暴力）事件？</a:t>
            </a:r>
          </a:p>
        </p:txBody>
      </p:sp>
      <p:sp>
        <p:nvSpPr>
          <p:cNvPr id="55" name="矩形 1"/>
          <p:cNvSpPr/>
          <p:nvPr/>
        </p:nvSpPr>
        <p:spPr>
          <a:xfrm>
            <a:off x="0" y="512064"/>
            <a:ext cx="493776" cy="341376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1" animBg="1"/>
      <p:bldP spid="53" grpId="2" animBg="1"/>
      <p:bldP spid="8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淘宝网Chenying0907出品 36"/>
          <p:cNvSpPr/>
          <p:nvPr/>
        </p:nvSpPr>
        <p:spPr>
          <a:xfrm>
            <a:off x="1569384" y="1803999"/>
            <a:ext cx="9376918" cy="17848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与同学友好相处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Source Han Serif SC" panose="02020400000000000000" pitchFamily="18" charset="-122"/>
              </a:rPr>
              <a:t>有的同学遇到矛盾时,不愿意吃亏,认为忍让就是没了面子失了尊严,最终只能使得矛盾不断升级,不断激化。我们应该宽宏豁达,不应为一丁点儿小事僵持不下,斤斤计较,甚至拳脚相加,做出降低人格的事情</a:t>
            </a:r>
          </a:p>
        </p:txBody>
      </p:sp>
      <p:sp>
        <p:nvSpPr>
          <p:cNvPr id="50" name="圆角淘宝网Chenying0907出品 39"/>
          <p:cNvSpPr/>
          <p:nvPr/>
        </p:nvSpPr>
        <p:spPr>
          <a:xfrm>
            <a:off x="1255065" y="2256502"/>
            <a:ext cx="83084" cy="911719"/>
          </a:xfrm>
          <a:prstGeom prst="roundRect">
            <a:avLst>
              <a:gd name="adj" fmla="val 50000"/>
            </a:avLst>
          </a:prstGeom>
          <a:solidFill>
            <a:srgbClr val="8E74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53" name="圆角淘宝网Chenying0907出品 42"/>
          <p:cNvSpPr/>
          <p:nvPr/>
        </p:nvSpPr>
        <p:spPr>
          <a:xfrm>
            <a:off x="1255065" y="4084271"/>
            <a:ext cx="83084" cy="911719"/>
          </a:xfrm>
          <a:prstGeom prst="roundRect">
            <a:avLst>
              <a:gd name="adj" fmla="val 50000"/>
            </a:avLst>
          </a:prstGeom>
          <a:solidFill>
            <a:srgbClr val="8E74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8" name="淘宝网Chenying0907出品 36"/>
          <p:cNvSpPr/>
          <p:nvPr/>
        </p:nvSpPr>
        <p:spPr>
          <a:xfrm>
            <a:off x="1569384" y="3628320"/>
            <a:ext cx="9376918" cy="17848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避免自己成为施暴者的目标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Source Han Serif SC" panose="02020400000000000000" pitchFamily="18" charset="-122"/>
              </a:rPr>
              <a:t>我们平时不要随身携带太多的钱和手机等贵重物品,不要公开显露自己的财才物。学校僻静的角落、厕所或道拐角都是校园暴力的多发地带,我们在这些地方活动时尤其要注意,最好结伴而行</a:t>
            </a:r>
          </a:p>
        </p:txBody>
      </p:sp>
      <p:sp>
        <p:nvSpPr>
          <p:cNvPr id="54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如何预防校园欺凌（暴力）事件？</a:t>
            </a:r>
          </a:p>
        </p:txBody>
      </p:sp>
      <p:sp>
        <p:nvSpPr>
          <p:cNvPr id="55" name="矩形 1"/>
          <p:cNvSpPr/>
          <p:nvPr/>
        </p:nvSpPr>
        <p:spPr>
          <a:xfrm>
            <a:off x="0" y="512064"/>
            <a:ext cx="493776" cy="341376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1" animBg="1"/>
      <p:bldP spid="53" grpId="2" animBg="1"/>
      <p:bldP spid="8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"/>
          <p:cNvSpPr/>
          <p:nvPr/>
        </p:nvSpPr>
        <p:spPr>
          <a:xfrm>
            <a:off x="3371850" y="1138238"/>
            <a:ext cx="5240338" cy="5240337"/>
          </a:xfrm>
          <a:prstGeom prst="ellipse">
            <a:avLst/>
          </a:prstGeom>
          <a:noFill/>
          <a:ln>
            <a:solidFill>
              <a:srgbClr val="3DA59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256520" y="1074617"/>
            <a:ext cx="5392402" cy="5392401"/>
          </a:xfrm>
          <a:prstGeom prst="ellipse">
            <a:avLst/>
          </a:prstGeom>
          <a:noFill/>
          <a:ln w="6350">
            <a:solidFill>
              <a:srgbClr val="CFD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208853" y="26951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98510" y="1388062"/>
            <a:ext cx="6810228" cy="68102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54977" y="-1429908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Oval 1"/>
          <p:cNvSpPr/>
          <p:nvPr/>
        </p:nvSpPr>
        <p:spPr>
          <a:xfrm>
            <a:off x="3462338" y="1228725"/>
            <a:ext cx="5059362" cy="5059363"/>
          </a:xfrm>
          <a:prstGeom prst="ellipse">
            <a:avLst/>
          </a:prstGeom>
          <a:solidFill>
            <a:srgbClr val="8E74A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6670" y="3224472"/>
            <a:ext cx="3910699" cy="106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3200" b="1" noProof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  <a:cs typeface="Arial" panose="020B0604020202020204" pitchFamily="34" charset="0"/>
              </a:rPr>
              <a:t>要应对暴力,我们必须增强五个意识</a:t>
            </a:r>
          </a:p>
        </p:txBody>
      </p:sp>
      <p:sp>
        <p:nvSpPr>
          <p:cNvPr id="12" name="椭圆 11"/>
          <p:cNvSpPr/>
          <p:nvPr/>
        </p:nvSpPr>
        <p:spPr>
          <a:xfrm>
            <a:off x="1309668" y="-930611"/>
            <a:ext cx="9328824" cy="932882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 panose="020B0502040204020203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338392" y="-2578671"/>
            <a:ext cx="12624944" cy="1262494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 panose="020B0502040204020203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86156" y="-2726435"/>
            <a:ext cx="12920472" cy="1292047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 panose="020B0502040204020203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684647" y="444368"/>
            <a:ext cx="6578866" cy="6578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 panose="020B0502040204020203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07647" y="367368"/>
            <a:ext cx="6732866" cy="6732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 panose="020B0502040204020203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541002" y="1300723"/>
            <a:ext cx="4866156" cy="486615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3247961" y="-5488240"/>
            <a:ext cx="18444082" cy="1844408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 panose="020B0502040204020203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3463833" y="-5704112"/>
            <a:ext cx="18875826" cy="188758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 panose="020B0502040204020203" charset="-122"/>
              <a:cs typeface="+mn-cs"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如何预防校园欺凌（暴力）事件？</a:t>
            </a:r>
          </a:p>
        </p:txBody>
      </p:sp>
      <p:sp>
        <p:nvSpPr>
          <p:cNvPr id="30" name="矩形 1"/>
          <p:cNvSpPr/>
          <p:nvPr/>
        </p:nvSpPr>
        <p:spPr>
          <a:xfrm>
            <a:off x="0" y="512064"/>
            <a:ext cx="493776" cy="341376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1103907" y="1811052"/>
            <a:ext cx="366823" cy="366823"/>
          </a:xfrm>
          <a:prstGeom prst="ellipse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5" name="TextBox 22"/>
          <p:cNvSpPr txBox="1"/>
          <p:nvPr/>
        </p:nvSpPr>
        <p:spPr>
          <a:xfrm>
            <a:off x="1573521" y="1820904"/>
            <a:ext cx="93009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第一,要有依法的意识：违法行为是不受法律保护的</a:t>
            </a:r>
          </a:p>
        </p:txBody>
      </p:sp>
      <p:sp>
        <p:nvSpPr>
          <p:cNvPr id="26" name="Oval 23"/>
          <p:cNvSpPr/>
          <p:nvPr/>
        </p:nvSpPr>
        <p:spPr>
          <a:xfrm>
            <a:off x="1103908" y="2594224"/>
            <a:ext cx="366823" cy="366823"/>
          </a:xfrm>
          <a:prstGeom prst="ellipse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7" name="TextBox 24"/>
          <p:cNvSpPr txBox="1"/>
          <p:nvPr/>
        </p:nvSpPr>
        <p:spPr>
          <a:xfrm>
            <a:off x="1573522" y="2608357"/>
            <a:ext cx="93009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第二,要有强烈的自我保护意识</a:t>
            </a:r>
          </a:p>
        </p:txBody>
      </p:sp>
      <p:sp>
        <p:nvSpPr>
          <p:cNvPr id="28" name="Oval 23"/>
          <p:cNvSpPr/>
          <p:nvPr/>
        </p:nvSpPr>
        <p:spPr>
          <a:xfrm>
            <a:off x="1103906" y="3409947"/>
            <a:ext cx="366823" cy="366823"/>
          </a:xfrm>
          <a:prstGeom prst="ellipse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9" name="TextBox 24"/>
          <p:cNvSpPr txBox="1"/>
          <p:nvPr/>
        </p:nvSpPr>
        <p:spPr>
          <a:xfrm>
            <a:off x="1573519" y="3424080"/>
            <a:ext cx="93009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第三,要有方法和策略意识：在力量悬殊的情况下,切记不能蛮干</a:t>
            </a:r>
          </a:p>
        </p:txBody>
      </p:sp>
      <p:sp>
        <p:nvSpPr>
          <p:cNvPr id="8" name="Oval 23"/>
          <p:cNvSpPr/>
          <p:nvPr/>
        </p:nvSpPr>
        <p:spPr>
          <a:xfrm>
            <a:off x="1103906" y="4222569"/>
            <a:ext cx="366823" cy="366823"/>
          </a:xfrm>
          <a:prstGeom prst="ellipse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1573518" y="4236701"/>
            <a:ext cx="958021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err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第四,要有见义勇为、见义智为、见义巧为的意识：在保护自身安全的前提下对他人实施救助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0" name="Oval 20"/>
          <p:cNvSpPr/>
          <p:nvPr/>
        </p:nvSpPr>
        <p:spPr>
          <a:xfrm>
            <a:off x="1103906" y="5063460"/>
            <a:ext cx="366823" cy="366823"/>
          </a:xfrm>
          <a:prstGeom prst="ellipse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1573520" y="5073311"/>
            <a:ext cx="93009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第五,要有强烈的报告意识和证据意识：及时上报并注意搜集证据,以便在需要的时候出示</a:t>
            </a:r>
          </a:p>
        </p:txBody>
      </p:sp>
      <p:sp>
        <p:nvSpPr>
          <p:cNvPr id="30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如何预防校园欺凌（暴力）事件？ &gt; 要应对暴力,我们必须增强五个意识:</a:t>
            </a:r>
          </a:p>
        </p:txBody>
      </p:sp>
      <p:sp>
        <p:nvSpPr>
          <p:cNvPr id="31" name="矩形 1"/>
          <p:cNvSpPr/>
          <p:nvPr/>
        </p:nvSpPr>
        <p:spPr>
          <a:xfrm>
            <a:off x="0" y="512064"/>
            <a:ext cx="493776" cy="341376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  <p:bldP spid="8" grpId="6" animBg="1"/>
      <p:bldP spid="9" grpId="7"/>
      <p:bldP spid="10" grpId="8" animBg="1"/>
      <p:bldP spid="11" grpId="9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252505" y="1519001"/>
            <a:ext cx="6282020" cy="557320"/>
            <a:chOff x="4132262" y="2102111"/>
            <a:chExt cx="4125473" cy="767916"/>
          </a:xfrm>
        </p:grpSpPr>
        <p:sp>
          <p:nvSpPr>
            <p:cNvPr id="13" name="Freeform 18"/>
            <p:cNvSpPr/>
            <p:nvPr/>
          </p:nvSpPr>
          <p:spPr>
            <a:xfrm>
              <a:off x="4132262" y="2102111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4" name="TextBox 50"/>
            <p:cNvSpPr txBox="1"/>
            <p:nvPr/>
          </p:nvSpPr>
          <p:spPr>
            <a:xfrm>
              <a:off x="4208655" y="2169536"/>
              <a:ext cx="3969746" cy="6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防欺凌安全教育的重点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52503" y="2328038"/>
            <a:ext cx="6282019" cy="558623"/>
            <a:chOff x="4132261" y="3239091"/>
            <a:chExt cx="4125474" cy="769711"/>
          </a:xfrm>
        </p:grpSpPr>
        <p:sp>
          <p:nvSpPr>
            <p:cNvPr id="16" name="Freeform 20"/>
            <p:cNvSpPr/>
            <p:nvPr/>
          </p:nvSpPr>
          <p:spPr>
            <a:xfrm>
              <a:off x="4132261" y="3239091"/>
              <a:ext cx="4125474" cy="769711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3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7" name="TextBox 52"/>
            <p:cNvSpPr txBox="1"/>
            <p:nvPr/>
          </p:nvSpPr>
          <p:spPr>
            <a:xfrm>
              <a:off x="4208655" y="3307130"/>
              <a:ext cx="3969747" cy="6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什么是校园欺凌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52505" y="3164669"/>
            <a:ext cx="6282017" cy="557320"/>
            <a:chOff x="4132262" y="4378854"/>
            <a:chExt cx="4125473" cy="767916"/>
          </a:xfrm>
        </p:grpSpPr>
        <p:sp>
          <p:nvSpPr>
            <p:cNvPr id="19" name="Freeform 22"/>
            <p:cNvSpPr/>
            <p:nvPr/>
          </p:nvSpPr>
          <p:spPr>
            <a:xfrm>
              <a:off x="4132262" y="4378854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7"/>
                    <a:pt x="8316" y="39"/>
                  </a:cubicBezTo>
                  <a:lnTo>
                    <a:pt x="8316" y="852"/>
                  </a:lnTo>
                  <a:cubicBezTo>
                    <a:pt x="8316" y="873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7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20" name="TextBox 54"/>
            <p:cNvSpPr txBox="1"/>
            <p:nvPr/>
          </p:nvSpPr>
          <p:spPr>
            <a:xfrm>
              <a:off x="4208654" y="4457729"/>
              <a:ext cx="3969748" cy="6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防欺凌安全教育的目标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52504" y="3964496"/>
            <a:ext cx="6282017" cy="557320"/>
            <a:chOff x="4132262" y="5516822"/>
            <a:chExt cx="4125473" cy="767916"/>
          </a:xfrm>
        </p:grpSpPr>
        <p:sp>
          <p:nvSpPr>
            <p:cNvPr id="22" name="Freeform 24"/>
            <p:cNvSpPr/>
            <p:nvPr/>
          </p:nvSpPr>
          <p:spPr>
            <a:xfrm>
              <a:off x="4132262" y="5516822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23" name="TextBox 65"/>
            <p:cNvSpPr txBox="1"/>
            <p:nvPr/>
          </p:nvSpPr>
          <p:spPr>
            <a:xfrm>
              <a:off x="4208654" y="5578584"/>
              <a:ext cx="3969748" cy="6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校园欺凌（暴力）常见情形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396124" y="1519001"/>
            <a:ext cx="557320" cy="557320"/>
            <a:chOff x="3275881" y="2102111"/>
            <a:chExt cx="767916" cy="767916"/>
          </a:xfrm>
          <a:solidFill>
            <a:srgbClr val="8E74A1"/>
          </a:solidFill>
        </p:grpSpPr>
        <p:sp>
          <p:nvSpPr>
            <p:cNvPr id="25" name="Freeform 17"/>
            <p:cNvSpPr/>
            <p:nvPr/>
          </p:nvSpPr>
          <p:spPr>
            <a:xfrm>
              <a:off x="3275881" y="2102111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91257" y="2198806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96124" y="2328038"/>
            <a:ext cx="557320" cy="558623"/>
            <a:chOff x="3275881" y="3239091"/>
            <a:chExt cx="767916" cy="769711"/>
          </a:xfrm>
          <a:solidFill>
            <a:srgbClr val="8E74A1"/>
          </a:solidFill>
        </p:grpSpPr>
        <p:sp>
          <p:nvSpPr>
            <p:cNvPr id="30" name="Freeform 19"/>
            <p:cNvSpPr/>
            <p:nvPr/>
          </p:nvSpPr>
          <p:spPr>
            <a:xfrm>
              <a:off x="3275881" y="3239091"/>
              <a:ext cx="767916" cy="769711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3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391257" y="3338210"/>
              <a:ext cx="537165" cy="63611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396124" y="3164669"/>
            <a:ext cx="557320" cy="557320"/>
            <a:chOff x="3275881" y="4378854"/>
            <a:chExt cx="767916" cy="767916"/>
          </a:xfrm>
          <a:solidFill>
            <a:srgbClr val="8E74A1"/>
          </a:solidFill>
        </p:grpSpPr>
        <p:sp>
          <p:nvSpPr>
            <p:cNvPr id="36" name="Freeform 21"/>
            <p:cNvSpPr/>
            <p:nvPr/>
          </p:nvSpPr>
          <p:spPr>
            <a:xfrm>
              <a:off x="3275881" y="4378854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7"/>
                    <a:pt x="891" y="39"/>
                  </a:cubicBezTo>
                  <a:lnTo>
                    <a:pt x="891" y="852"/>
                  </a:lnTo>
                  <a:cubicBezTo>
                    <a:pt x="891" y="873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7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391257" y="4475459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396123" y="3964496"/>
            <a:ext cx="557320" cy="557320"/>
            <a:chOff x="3275881" y="5516822"/>
            <a:chExt cx="767916" cy="767916"/>
          </a:xfrm>
          <a:solidFill>
            <a:srgbClr val="8E74A1"/>
          </a:solidFill>
        </p:grpSpPr>
        <p:sp>
          <p:nvSpPr>
            <p:cNvPr id="42" name="Freeform 23"/>
            <p:cNvSpPr/>
            <p:nvPr/>
          </p:nvSpPr>
          <p:spPr>
            <a:xfrm>
              <a:off x="3275881" y="5516822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391257" y="5633362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252504" y="4750307"/>
            <a:ext cx="6282017" cy="557320"/>
            <a:chOff x="4132262" y="5516822"/>
            <a:chExt cx="4125473" cy="767916"/>
          </a:xfrm>
        </p:grpSpPr>
        <p:sp>
          <p:nvSpPr>
            <p:cNvPr id="47" name="Freeform 24"/>
            <p:cNvSpPr/>
            <p:nvPr/>
          </p:nvSpPr>
          <p:spPr>
            <a:xfrm>
              <a:off x="4132262" y="5516822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48" name="TextBox 65"/>
            <p:cNvSpPr txBox="1"/>
            <p:nvPr/>
          </p:nvSpPr>
          <p:spPr>
            <a:xfrm>
              <a:off x="4208654" y="5578584"/>
              <a:ext cx="3969748" cy="6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如何预防校园欺凌（暴力）事件？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396123" y="4750307"/>
            <a:ext cx="557320" cy="557320"/>
            <a:chOff x="3275881" y="5516822"/>
            <a:chExt cx="767916" cy="767916"/>
          </a:xfrm>
          <a:solidFill>
            <a:srgbClr val="8E74A1"/>
          </a:solidFill>
        </p:grpSpPr>
        <p:sp>
          <p:nvSpPr>
            <p:cNvPr id="50" name="Freeform 23"/>
            <p:cNvSpPr/>
            <p:nvPr/>
          </p:nvSpPr>
          <p:spPr>
            <a:xfrm>
              <a:off x="3275881" y="5516822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391257" y="5633362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85762" y="328612"/>
            <a:ext cx="4957763" cy="6200775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96002" y="4507831"/>
            <a:ext cx="4555815" cy="51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防欺凌安全教育的重点</a:t>
            </a:r>
          </a:p>
        </p:txBody>
      </p:sp>
      <p:sp>
        <p:nvSpPr>
          <p:cNvPr id="15" name="矩形 14"/>
          <p:cNvSpPr/>
          <p:nvPr/>
        </p:nvSpPr>
        <p:spPr>
          <a:xfrm>
            <a:off x="6096000" y="3832800"/>
            <a:ext cx="1768178" cy="7017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PART/1</a:t>
            </a:r>
          </a:p>
        </p:txBody>
      </p:sp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-43536" y="1143000"/>
            <a:ext cx="4586152" cy="4586152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224548" y="2526613"/>
            <a:ext cx="1052913" cy="1256307"/>
            <a:chOff x="277814" y="5935664"/>
            <a:chExt cx="279400" cy="333375"/>
          </a:xfrm>
          <a:solidFill>
            <a:srgbClr val="8E74A1"/>
          </a:solidFill>
          <a:effectLst/>
        </p:grpSpPr>
        <p:sp>
          <p:nvSpPr>
            <p:cNvPr id="17" name="Freeform 829"/>
            <p:cNvSpPr/>
            <p:nvPr/>
          </p:nvSpPr>
          <p:spPr>
            <a:xfrm>
              <a:off x="277814" y="5935664"/>
              <a:ext cx="279400" cy="333375"/>
            </a:xfrm>
            <a:custGeom>
              <a:avLst/>
              <a:gdLst>
                <a:gd name="T0" fmla="*/ 241 w 241"/>
                <a:gd name="T1" fmla="*/ 30 h 288"/>
                <a:gd name="T2" fmla="*/ 129 w 241"/>
                <a:gd name="T3" fmla="*/ 30 h 288"/>
                <a:gd name="T4" fmla="*/ 129 w 241"/>
                <a:gd name="T5" fmla="*/ 10 h 288"/>
                <a:gd name="T6" fmla="*/ 119 w 241"/>
                <a:gd name="T7" fmla="*/ 0 h 288"/>
                <a:gd name="T8" fmla="*/ 109 w 241"/>
                <a:gd name="T9" fmla="*/ 10 h 288"/>
                <a:gd name="T10" fmla="*/ 109 w 241"/>
                <a:gd name="T11" fmla="*/ 30 h 288"/>
                <a:gd name="T12" fmla="*/ 0 w 241"/>
                <a:gd name="T13" fmla="*/ 30 h 288"/>
                <a:gd name="T14" fmla="*/ 0 w 241"/>
                <a:gd name="T15" fmla="*/ 196 h 288"/>
                <a:gd name="T16" fmla="*/ 75 w 241"/>
                <a:gd name="T17" fmla="*/ 196 h 288"/>
                <a:gd name="T18" fmla="*/ 45 w 241"/>
                <a:gd name="T19" fmla="*/ 272 h 288"/>
                <a:gd name="T20" fmla="*/ 52 w 241"/>
                <a:gd name="T21" fmla="*/ 288 h 288"/>
                <a:gd name="T22" fmla="*/ 56 w 241"/>
                <a:gd name="T23" fmla="*/ 288 h 288"/>
                <a:gd name="T24" fmla="*/ 67 w 241"/>
                <a:gd name="T25" fmla="*/ 281 h 288"/>
                <a:gd name="T26" fmla="*/ 100 w 241"/>
                <a:gd name="T27" fmla="*/ 196 h 288"/>
                <a:gd name="T28" fmla="*/ 138 w 241"/>
                <a:gd name="T29" fmla="*/ 196 h 288"/>
                <a:gd name="T30" fmla="*/ 171 w 241"/>
                <a:gd name="T31" fmla="*/ 281 h 288"/>
                <a:gd name="T32" fmla="*/ 182 w 241"/>
                <a:gd name="T33" fmla="*/ 288 h 288"/>
                <a:gd name="T34" fmla="*/ 186 w 241"/>
                <a:gd name="T35" fmla="*/ 288 h 288"/>
                <a:gd name="T36" fmla="*/ 193 w 241"/>
                <a:gd name="T37" fmla="*/ 272 h 288"/>
                <a:gd name="T38" fmla="*/ 164 w 241"/>
                <a:gd name="T39" fmla="*/ 196 h 288"/>
                <a:gd name="T40" fmla="*/ 241 w 241"/>
                <a:gd name="T41" fmla="*/ 196 h 288"/>
                <a:gd name="T42" fmla="*/ 241 w 241"/>
                <a:gd name="T43" fmla="*/ 30 h 288"/>
                <a:gd name="T44" fmla="*/ 218 w 241"/>
                <a:gd name="T45" fmla="*/ 172 h 288"/>
                <a:gd name="T46" fmla="*/ 23 w 241"/>
                <a:gd name="T47" fmla="*/ 172 h 288"/>
                <a:gd name="T48" fmla="*/ 23 w 241"/>
                <a:gd name="T49" fmla="*/ 53 h 288"/>
                <a:gd name="T50" fmla="*/ 218 w 241"/>
                <a:gd name="T51" fmla="*/ 53 h 288"/>
                <a:gd name="T52" fmla="*/ 218 w 241"/>
                <a:gd name="T53" fmla="*/ 1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288">
                  <a:moveTo>
                    <a:pt x="241" y="30"/>
                  </a:moveTo>
                  <a:cubicBezTo>
                    <a:pt x="129" y="30"/>
                    <a:pt x="129" y="30"/>
                    <a:pt x="129" y="3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5"/>
                    <a:pt x="125" y="0"/>
                    <a:pt x="119" y="0"/>
                  </a:cubicBezTo>
                  <a:cubicBezTo>
                    <a:pt x="114" y="0"/>
                    <a:pt x="109" y="5"/>
                    <a:pt x="109" y="1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75" y="196"/>
                    <a:pt x="75" y="196"/>
                    <a:pt x="75" y="196"/>
                  </a:cubicBezTo>
                  <a:cubicBezTo>
                    <a:pt x="45" y="272"/>
                    <a:pt x="45" y="272"/>
                    <a:pt x="45" y="272"/>
                  </a:cubicBezTo>
                  <a:cubicBezTo>
                    <a:pt x="43" y="278"/>
                    <a:pt x="46" y="285"/>
                    <a:pt x="52" y="288"/>
                  </a:cubicBezTo>
                  <a:cubicBezTo>
                    <a:pt x="53" y="288"/>
                    <a:pt x="55" y="288"/>
                    <a:pt x="56" y="288"/>
                  </a:cubicBezTo>
                  <a:cubicBezTo>
                    <a:pt x="61" y="288"/>
                    <a:pt x="65" y="286"/>
                    <a:pt x="67" y="281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71" y="281"/>
                    <a:pt x="171" y="281"/>
                    <a:pt x="171" y="281"/>
                  </a:cubicBezTo>
                  <a:cubicBezTo>
                    <a:pt x="173" y="286"/>
                    <a:pt x="177" y="288"/>
                    <a:pt x="182" y="288"/>
                  </a:cubicBezTo>
                  <a:cubicBezTo>
                    <a:pt x="184" y="288"/>
                    <a:pt x="185" y="288"/>
                    <a:pt x="186" y="288"/>
                  </a:cubicBezTo>
                  <a:cubicBezTo>
                    <a:pt x="193" y="285"/>
                    <a:pt x="196" y="278"/>
                    <a:pt x="193" y="272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241" y="196"/>
                    <a:pt x="241" y="196"/>
                    <a:pt x="241" y="196"/>
                  </a:cubicBezTo>
                  <a:lnTo>
                    <a:pt x="241" y="30"/>
                  </a:lnTo>
                  <a:close/>
                  <a:moveTo>
                    <a:pt x="218" y="172"/>
                  </a:moveTo>
                  <a:cubicBezTo>
                    <a:pt x="23" y="172"/>
                    <a:pt x="23" y="172"/>
                    <a:pt x="23" y="17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18" y="53"/>
                    <a:pt x="218" y="53"/>
                    <a:pt x="218" y="53"/>
                  </a:cubicBezTo>
                  <a:lnTo>
                    <a:pt x="218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830"/>
            <p:cNvSpPr/>
            <p:nvPr/>
          </p:nvSpPr>
          <p:spPr>
            <a:xfrm>
              <a:off x="323851" y="6018214"/>
              <a:ext cx="184150" cy="96838"/>
            </a:xfrm>
            <a:custGeom>
              <a:avLst/>
              <a:gdLst>
                <a:gd name="T0" fmla="*/ 6 w 116"/>
                <a:gd name="T1" fmla="*/ 61 h 61"/>
                <a:gd name="T2" fmla="*/ 46 w 116"/>
                <a:gd name="T3" fmla="*/ 34 h 61"/>
                <a:gd name="T4" fmla="*/ 55 w 116"/>
                <a:gd name="T5" fmla="*/ 48 h 61"/>
                <a:gd name="T6" fmla="*/ 98 w 116"/>
                <a:gd name="T7" fmla="*/ 20 h 61"/>
                <a:gd name="T8" fmla="*/ 104 w 116"/>
                <a:gd name="T9" fmla="*/ 28 h 61"/>
                <a:gd name="T10" fmla="*/ 116 w 116"/>
                <a:gd name="T11" fmla="*/ 0 h 61"/>
                <a:gd name="T12" fmla="*/ 85 w 116"/>
                <a:gd name="T13" fmla="*/ 2 h 61"/>
                <a:gd name="T14" fmla="*/ 92 w 116"/>
                <a:gd name="T15" fmla="*/ 10 h 61"/>
                <a:gd name="T16" fmla="*/ 58 w 116"/>
                <a:gd name="T17" fmla="*/ 33 h 61"/>
                <a:gd name="T18" fmla="*/ 49 w 116"/>
                <a:gd name="T19" fmla="*/ 18 h 61"/>
                <a:gd name="T20" fmla="*/ 0 w 116"/>
                <a:gd name="T21" fmla="*/ 51 h 61"/>
                <a:gd name="T22" fmla="*/ 6 w 116"/>
                <a:gd name="T23" fmla="*/ 61 h 61"/>
                <a:gd name="T24" fmla="*/ 6 w 116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61">
                  <a:moveTo>
                    <a:pt x="6" y="61"/>
                  </a:moveTo>
                  <a:lnTo>
                    <a:pt x="46" y="34"/>
                  </a:lnTo>
                  <a:lnTo>
                    <a:pt x="55" y="48"/>
                  </a:lnTo>
                  <a:lnTo>
                    <a:pt x="98" y="20"/>
                  </a:lnTo>
                  <a:lnTo>
                    <a:pt x="104" y="28"/>
                  </a:lnTo>
                  <a:lnTo>
                    <a:pt x="116" y="0"/>
                  </a:lnTo>
                  <a:lnTo>
                    <a:pt x="85" y="2"/>
                  </a:lnTo>
                  <a:lnTo>
                    <a:pt x="92" y="10"/>
                  </a:lnTo>
                  <a:lnTo>
                    <a:pt x="58" y="33"/>
                  </a:lnTo>
                  <a:lnTo>
                    <a:pt x="49" y="18"/>
                  </a:lnTo>
                  <a:lnTo>
                    <a:pt x="0" y="51"/>
                  </a:lnTo>
                  <a:lnTo>
                    <a:pt x="6" y="61"/>
                  </a:lnTo>
                  <a:lnTo>
                    <a:pt x="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1805816" y="1"/>
            <a:ext cx="386184" cy="6857998"/>
          </a:xfrm>
          <a:prstGeom prst="rect">
            <a:avLst/>
          </a:prstGeom>
          <a:solidFill>
            <a:srgbClr val="8E74A1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419632" y="1"/>
            <a:ext cx="386184" cy="6857998"/>
          </a:xfrm>
          <a:prstGeom prst="rect">
            <a:avLst/>
          </a:prstGeom>
          <a:solidFill>
            <a:srgbClr val="8E74A1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1033448" y="1"/>
            <a:ext cx="386184" cy="6857998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2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9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1"/>
      <p:bldP spid="15" grpId="2"/>
      <p:bldP spid="20" grpId="3" animBg="1"/>
      <p:bldP spid="21" grpId="4" animBg="1"/>
      <p:bldP spid="22" grpId="5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8"/>
          <p:cNvSpPr txBox="1"/>
          <p:nvPr/>
        </p:nvSpPr>
        <p:spPr>
          <a:xfrm>
            <a:off x="3045950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</a:gradFill>
                <a:latin typeface="+mj-lt"/>
                <a:ea typeface="微软雅黑" panose="020B0503020204020204" pitchFamily="34" charset="-122"/>
              </a:rPr>
              <a:t>T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" name="文本框 58"/>
          <p:cNvSpPr txBox="1"/>
          <p:nvPr/>
        </p:nvSpPr>
        <p:spPr>
          <a:xfrm>
            <a:off x="3868817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</a:gradFill>
                <a:latin typeface="+mj-lt"/>
                <a:ea typeface="微软雅黑" panose="020B0503020204020204" pitchFamily="34" charset="-122"/>
              </a:rPr>
              <a:t>H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" name="文本框 58"/>
          <p:cNvSpPr txBox="1"/>
          <p:nvPr/>
        </p:nvSpPr>
        <p:spPr>
          <a:xfrm>
            <a:off x="46916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</a:gradFill>
                <a:latin typeface="+mj-lt"/>
                <a:ea typeface="微软雅黑" panose="020B0503020204020204" pitchFamily="34" charset="-122"/>
              </a:rPr>
              <a:t>A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" name="文本框 58"/>
          <p:cNvSpPr txBox="1"/>
          <p:nvPr/>
        </p:nvSpPr>
        <p:spPr>
          <a:xfrm>
            <a:off x="5514551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</a:gradFill>
                <a:latin typeface="+mj-lt"/>
                <a:ea typeface="微软雅黑" panose="020B0503020204020204" pitchFamily="34" charset="-122"/>
              </a:rPr>
              <a:t>N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" name="文本框 58"/>
          <p:cNvSpPr txBox="1"/>
          <p:nvPr/>
        </p:nvSpPr>
        <p:spPr>
          <a:xfrm>
            <a:off x="6337418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</a:gradFill>
                <a:latin typeface="+mj-lt"/>
                <a:ea typeface="微软雅黑" panose="020B0503020204020204" pitchFamily="34" charset="-122"/>
              </a:rPr>
              <a:t>K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" name="文本框 58"/>
          <p:cNvSpPr txBox="1"/>
          <p:nvPr/>
        </p:nvSpPr>
        <p:spPr>
          <a:xfrm>
            <a:off x="71602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</a:gradFill>
                <a:latin typeface="+mj-lt"/>
                <a:ea typeface="微软雅黑" panose="020B0503020204020204" pitchFamily="34" charset="-122"/>
              </a:rPr>
              <a:t>S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</a:gra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47745" y="4068835"/>
            <a:ext cx="4915202" cy="953378"/>
            <a:chOff x="3629025" y="3688851"/>
            <a:chExt cx="4915202" cy="953378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752849" y="4456681"/>
              <a:ext cx="160020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接连接符 11"/>
            <p:cNvCxnSpPr/>
            <p:nvPr/>
          </p:nvCxnSpPr>
          <p:spPr>
            <a:xfrm>
              <a:off x="6832672" y="4456681"/>
              <a:ext cx="16788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圆角矩形 24"/>
            <p:cNvSpPr/>
            <p:nvPr/>
          </p:nvSpPr>
          <p:spPr>
            <a:xfrm>
              <a:off x="4591050" y="4271133"/>
              <a:ext cx="3079408" cy="371096"/>
            </a:xfrm>
            <a:prstGeom prst="roundRect">
              <a:avLst>
                <a:gd name="adj" fmla="val 5000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spc="3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2022年XX月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3629025" y="3688851"/>
              <a:ext cx="4915202" cy="466725"/>
            </a:xfrm>
            <a:prstGeom prst="roundRect">
              <a:avLst>
                <a:gd name="adj" fmla="val 50000"/>
              </a:avLst>
            </a:prstGeom>
            <a:solidFill>
              <a:srgbClr val="8E74A1"/>
            </a:solidFill>
            <a:ln w="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 fontScale="92500" lnSpcReduction="10000"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文本框 59"/>
            <p:cNvSpPr txBox="1"/>
            <p:nvPr/>
          </p:nvSpPr>
          <p:spPr>
            <a:xfrm>
              <a:off x="3867150" y="3752937"/>
              <a:ext cx="45373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 spc="6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感谢观看</a:t>
              </a:r>
            </a:p>
          </p:txBody>
        </p:sp>
      </p:grpSp>
      <p:pic>
        <p:nvPicPr>
          <p:cNvPr id="1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883900" y="10236200"/>
            <a:ext cx="330200" cy="254000"/>
          </a:xfrm>
          <a:prstGeom prst="cube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2"/>
      <p:bldP spid="7" grpId="3"/>
      <p:bldP spid="8" grpId="4"/>
      <p:bldP spid="9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080471" y="2357357"/>
            <a:ext cx="798285" cy="798285"/>
            <a:chOff x="2959100" y="1866900"/>
            <a:chExt cx="1536700" cy="1536700"/>
          </a:xfrm>
        </p:grpSpPr>
        <p:sp>
          <p:nvSpPr>
            <p:cNvPr id="18" name="椭圆 17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8E74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椭圆 2"/>
            <p:cNvSpPr/>
            <p:nvPr/>
          </p:nvSpPr>
          <p:spPr>
            <a:xfrm>
              <a:off x="3420804" y="2269390"/>
              <a:ext cx="613291" cy="731720"/>
            </a:xfrm>
            <a:custGeom>
              <a:avLst/>
              <a:gdLst>
                <a:gd name="connsiteX0" fmla="*/ 105284 w 507577"/>
                <a:gd name="connsiteY0" fmla="*/ 315145 h 605592"/>
                <a:gd name="connsiteX1" fmla="*/ 328130 w 507577"/>
                <a:gd name="connsiteY1" fmla="*/ 315145 h 605592"/>
                <a:gd name="connsiteX2" fmla="*/ 328130 w 507577"/>
                <a:gd name="connsiteY2" fmla="*/ 339913 h 605592"/>
                <a:gd name="connsiteX3" fmla="*/ 105284 w 507577"/>
                <a:gd name="connsiteY3" fmla="*/ 339913 h 605592"/>
                <a:gd name="connsiteX4" fmla="*/ 445650 w 507577"/>
                <a:gd name="connsiteY4" fmla="*/ 296632 h 605592"/>
                <a:gd name="connsiteX5" fmla="*/ 445650 w 507577"/>
                <a:gd name="connsiteY5" fmla="*/ 346039 h 605592"/>
                <a:gd name="connsiteX6" fmla="*/ 482788 w 507577"/>
                <a:gd name="connsiteY6" fmla="*/ 346039 h 605592"/>
                <a:gd name="connsiteX7" fmla="*/ 482788 w 507577"/>
                <a:gd name="connsiteY7" fmla="*/ 296632 h 605592"/>
                <a:gd name="connsiteX8" fmla="*/ 105284 w 507577"/>
                <a:gd name="connsiteY8" fmla="*/ 265749 h 605592"/>
                <a:gd name="connsiteX9" fmla="*/ 198148 w 507577"/>
                <a:gd name="connsiteY9" fmla="*/ 265749 h 605592"/>
                <a:gd name="connsiteX10" fmla="*/ 198148 w 507577"/>
                <a:gd name="connsiteY10" fmla="*/ 290447 h 605592"/>
                <a:gd name="connsiteX11" fmla="*/ 105284 w 507577"/>
                <a:gd name="connsiteY11" fmla="*/ 290447 h 605592"/>
                <a:gd name="connsiteX12" fmla="*/ 451901 w 507577"/>
                <a:gd name="connsiteY12" fmla="*/ 234771 h 605592"/>
                <a:gd name="connsiteX13" fmla="*/ 476669 w 507577"/>
                <a:gd name="connsiteY13" fmla="*/ 234771 h 605592"/>
                <a:gd name="connsiteX14" fmla="*/ 476669 w 507577"/>
                <a:gd name="connsiteY14" fmla="*/ 259539 h 605592"/>
                <a:gd name="connsiteX15" fmla="*/ 451901 w 507577"/>
                <a:gd name="connsiteY15" fmla="*/ 259539 h 605592"/>
                <a:gd name="connsiteX16" fmla="*/ 445650 w 507577"/>
                <a:gd name="connsiteY16" fmla="*/ 222474 h 605592"/>
                <a:gd name="connsiteX17" fmla="*/ 445650 w 507577"/>
                <a:gd name="connsiteY17" fmla="*/ 271881 h 605592"/>
                <a:gd name="connsiteX18" fmla="*/ 482788 w 507577"/>
                <a:gd name="connsiteY18" fmla="*/ 271881 h 605592"/>
                <a:gd name="connsiteX19" fmla="*/ 482788 w 507577"/>
                <a:gd name="connsiteY19" fmla="*/ 222474 h 605592"/>
                <a:gd name="connsiteX20" fmla="*/ 445650 w 507577"/>
                <a:gd name="connsiteY20" fmla="*/ 148316 h 605592"/>
                <a:gd name="connsiteX21" fmla="*/ 445650 w 507577"/>
                <a:gd name="connsiteY21" fmla="*/ 197724 h 605592"/>
                <a:gd name="connsiteX22" fmla="*/ 482788 w 507577"/>
                <a:gd name="connsiteY22" fmla="*/ 197724 h 605592"/>
                <a:gd name="connsiteX23" fmla="*/ 482788 w 507577"/>
                <a:gd name="connsiteY23" fmla="*/ 148316 h 605592"/>
                <a:gd name="connsiteX24" fmla="*/ 451901 w 507577"/>
                <a:gd name="connsiteY24" fmla="*/ 86513 h 605592"/>
                <a:gd name="connsiteX25" fmla="*/ 476669 w 507577"/>
                <a:gd name="connsiteY25" fmla="*/ 86513 h 605592"/>
                <a:gd name="connsiteX26" fmla="*/ 476669 w 507577"/>
                <a:gd name="connsiteY26" fmla="*/ 111211 h 605592"/>
                <a:gd name="connsiteX27" fmla="*/ 451901 w 507577"/>
                <a:gd name="connsiteY27" fmla="*/ 111211 h 605592"/>
                <a:gd name="connsiteX28" fmla="*/ 129981 w 507577"/>
                <a:gd name="connsiteY28" fmla="*/ 80361 h 605592"/>
                <a:gd name="connsiteX29" fmla="*/ 129981 w 507577"/>
                <a:gd name="connsiteY29" fmla="*/ 160651 h 605592"/>
                <a:gd name="connsiteX30" fmla="*/ 346680 w 507577"/>
                <a:gd name="connsiteY30" fmla="*/ 160651 h 605592"/>
                <a:gd name="connsiteX31" fmla="*/ 346680 w 507577"/>
                <a:gd name="connsiteY31" fmla="*/ 185406 h 605592"/>
                <a:gd name="connsiteX32" fmla="*/ 129981 w 507577"/>
                <a:gd name="connsiteY32" fmla="*/ 185406 h 605592"/>
                <a:gd name="connsiteX33" fmla="*/ 129981 w 507577"/>
                <a:gd name="connsiteY33" fmla="*/ 203948 h 605592"/>
                <a:gd name="connsiteX34" fmla="*/ 365248 w 507577"/>
                <a:gd name="connsiteY34" fmla="*/ 203948 h 605592"/>
                <a:gd name="connsiteX35" fmla="*/ 365248 w 507577"/>
                <a:gd name="connsiteY35" fmla="*/ 80361 h 605592"/>
                <a:gd name="connsiteX36" fmla="*/ 445650 w 507577"/>
                <a:gd name="connsiteY36" fmla="*/ 74158 h 605592"/>
                <a:gd name="connsiteX37" fmla="*/ 445650 w 507577"/>
                <a:gd name="connsiteY37" fmla="*/ 123566 h 605592"/>
                <a:gd name="connsiteX38" fmla="*/ 482788 w 507577"/>
                <a:gd name="connsiteY38" fmla="*/ 123566 h 605592"/>
                <a:gd name="connsiteX39" fmla="*/ 482788 w 507577"/>
                <a:gd name="connsiteY39" fmla="*/ 74158 h 605592"/>
                <a:gd name="connsiteX40" fmla="*/ 117632 w 507577"/>
                <a:gd name="connsiteY40" fmla="*/ 55606 h 605592"/>
                <a:gd name="connsiteX41" fmla="*/ 377597 w 507577"/>
                <a:gd name="connsiteY41" fmla="*/ 55606 h 605592"/>
                <a:gd name="connsiteX42" fmla="*/ 389945 w 507577"/>
                <a:gd name="connsiteY42" fmla="*/ 67937 h 605592"/>
                <a:gd name="connsiteX43" fmla="*/ 389945 w 507577"/>
                <a:gd name="connsiteY43" fmla="*/ 216279 h 605592"/>
                <a:gd name="connsiteX44" fmla="*/ 377597 w 507577"/>
                <a:gd name="connsiteY44" fmla="*/ 228703 h 605592"/>
                <a:gd name="connsiteX45" fmla="*/ 117632 w 507577"/>
                <a:gd name="connsiteY45" fmla="*/ 228703 h 605592"/>
                <a:gd name="connsiteX46" fmla="*/ 105284 w 507577"/>
                <a:gd name="connsiteY46" fmla="*/ 216279 h 605592"/>
                <a:gd name="connsiteX47" fmla="*/ 105284 w 507577"/>
                <a:gd name="connsiteY47" fmla="*/ 67937 h 605592"/>
                <a:gd name="connsiteX48" fmla="*/ 117632 w 507577"/>
                <a:gd name="connsiteY48" fmla="*/ 55606 h 605592"/>
                <a:gd name="connsiteX49" fmla="*/ 24789 w 507577"/>
                <a:gd name="connsiteY49" fmla="*/ 24750 h 605592"/>
                <a:gd name="connsiteX50" fmla="*/ 24789 w 507577"/>
                <a:gd name="connsiteY50" fmla="*/ 580935 h 605592"/>
                <a:gd name="connsiteX51" fmla="*/ 408513 w 507577"/>
                <a:gd name="connsiteY51" fmla="*/ 580935 h 605592"/>
                <a:gd name="connsiteX52" fmla="*/ 420954 w 507577"/>
                <a:gd name="connsiteY52" fmla="*/ 568513 h 605592"/>
                <a:gd name="connsiteX53" fmla="*/ 420954 w 507577"/>
                <a:gd name="connsiteY53" fmla="*/ 37079 h 605592"/>
                <a:gd name="connsiteX54" fmla="*/ 408513 w 507577"/>
                <a:gd name="connsiteY54" fmla="*/ 24750 h 605592"/>
                <a:gd name="connsiteX55" fmla="*/ 74275 w 507577"/>
                <a:gd name="connsiteY55" fmla="*/ 24750 h 605592"/>
                <a:gd name="connsiteX56" fmla="*/ 74275 w 507577"/>
                <a:gd name="connsiteY56" fmla="*/ 531434 h 605592"/>
                <a:gd name="connsiteX57" fmla="*/ 49579 w 507577"/>
                <a:gd name="connsiteY57" fmla="*/ 531434 h 605592"/>
                <a:gd name="connsiteX58" fmla="*/ 49579 w 507577"/>
                <a:gd name="connsiteY58" fmla="*/ 24750 h 605592"/>
                <a:gd name="connsiteX59" fmla="*/ 12441 w 507577"/>
                <a:gd name="connsiteY59" fmla="*/ 0 h 605592"/>
                <a:gd name="connsiteX60" fmla="*/ 408513 w 507577"/>
                <a:gd name="connsiteY60" fmla="*/ 0 h 605592"/>
                <a:gd name="connsiteX61" fmla="*/ 445650 w 507577"/>
                <a:gd name="connsiteY61" fmla="*/ 37079 h 605592"/>
                <a:gd name="connsiteX62" fmla="*/ 445650 w 507577"/>
                <a:gd name="connsiteY62" fmla="*/ 49408 h 605592"/>
                <a:gd name="connsiteX63" fmla="*/ 495229 w 507577"/>
                <a:gd name="connsiteY63" fmla="*/ 49408 h 605592"/>
                <a:gd name="connsiteX64" fmla="*/ 507577 w 507577"/>
                <a:gd name="connsiteY64" fmla="*/ 61829 h 605592"/>
                <a:gd name="connsiteX65" fmla="*/ 507577 w 507577"/>
                <a:gd name="connsiteY65" fmla="*/ 358461 h 605592"/>
                <a:gd name="connsiteX66" fmla="*/ 495229 w 507577"/>
                <a:gd name="connsiteY66" fmla="*/ 370790 h 605592"/>
                <a:gd name="connsiteX67" fmla="*/ 445650 w 507577"/>
                <a:gd name="connsiteY67" fmla="*/ 370790 h 605592"/>
                <a:gd name="connsiteX68" fmla="*/ 445650 w 507577"/>
                <a:gd name="connsiteY68" fmla="*/ 568513 h 605592"/>
                <a:gd name="connsiteX69" fmla="*/ 408513 w 507577"/>
                <a:gd name="connsiteY69" fmla="*/ 605592 h 605592"/>
                <a:gd name="connsiteX70" fmla="*/ 12441 w 507577"/>
                <a:gd name="connsiteY70" fmla="*/ 605592 h 605592"/>
                <a:gd name="connsiteX71" fmla="*/ 0 w 507577"/>
                <a:gd name="connsiteY71" fmla="*/ 593263 h 605592"/>
                <a:gd name="connsiteX72" fmla="*/ 0 w 507577"/>
                <a:gd name="connsiteY72" fmla="*/ 12329 h 605592"/>
                <a:gd name="connsiteX73" fmla="*/ 12441 w 507577"/>
                <a:gd name="connsiteY73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07577" h="605592">
                  <a:moveTo>
                    <a:pt x="105284" y="315145"/>
                  </a:moveTo>
                  <a:lnTo>
                    <a:pt x="328130" y="315145"/>
                  </a:lnTo>
                  <a:lnTo>
                    <a:pt x="328130" y="339913"/>
                  </a:lnTo>
                  <a:lnTo>
                    <a:pt x="105284" y="339913"/>
                  </a:lnTo>
                  <a:close/>
                  <a:moveTo>
                    <a:pt x="445650" y="296632"/>
                  </a:moveTo>
                  <a:lnTo>
                    <a:pt x="445650" y="346039"/>
                  </a:lnTo>
                  <a:lnTo>
                    <a:pt x="482788" y="346039"/>
                  </a:lnTo>
                  <a:lnTo>
                    <a:pt x="482788" y="296632"/>
                  </a:lnTo>
                  <a:close/>
                  <a:moveTo>
                    <a:pt x="105284" y="265749"/>
                  </a:moveTo>
                  <a:lnTo>
                    <a:pt x="198148" y="265749"/>
                  </a:lnTo>
                  <a:lnTo>
                    <a:pt x="198148" y="290447"/>
                  </a:lnTo>
                  <a:lnTo>
                    <a:pt x="105284" y="290447"/>
                  </a:lnTo>
                  <a:close/>
                  <a:moveTo>
                    <a:pt x="451901" y="234771"/>
                  </a:moveTo>
                  <a:lnTo>
                    <a:pt x="476669" y="234771"/>
                  </a:lnTo>
                  <a:lnTo>
                    <a:pt x="476669" y="259539"/>
                  </a:lnTo>
                  <a:lnTo>
                    <a:pt x="451901" y="259539"/>
                  </a:lnTo>
                  <a:close/>
                  <a:moveTo>
                    <a:pt x="445650" y="222474"/>
                  </a:moveTo>
                  <a:lnTo>
                    <a:pt x="445650" y="271881"/>
                  </a:lnTo>
                  <a:lnTo>
                    <a:pt x="482788" y="271881"/>
                  </a:lnTo>
                  <a:lnTo>
                    <a:pt x="482788" y="222474"/>
                  </a:lnTo>
                  <a:close/>
                  <a:moveTo>
                    <a:pt x="445650" y="148316"/>
                  </a:moveTo>
                  <a:lnTo>
                    <a:pt x="445650" y="197724"/>
                  </a:lnTo>
                  <a:lnTo>
                    <a:pt x="482788" y="197724"/>
                  </a:lnTo>
                  <a:lnTo>
                    <a:pt x="482788" y="148316"/>
                  </a:lnTo>
                  <a:close/>
                  <a:moveTo>
                    <a:pt x="451901" y="86513"/>
                  </a:moveTo>
                  <a:lnTo>
                    <a:pt x="476669" y="86513"/>
                  </a:lnTo>
                  <a:lnTo>
                    <a:pt x="476669" y="111211"/>
                  </a:lnTo>
                  <a:lnTo>
                    <a:pt x="451901" y="111211"/>
                  </a:lnTo>
                  <a:close/>
                  <a:moveTo>
                    <a:pt x="129981" y="80361"/>
                  </a:moveTo>
                  <a:lnTo>
                    <a:pt x="129981" y="160651"/>
                  </a:lnTo>
                  <a:lnTo>
                    <a:pt x="346680" y="160651"/>
                  </a:lnTo>
                  <a:lnTo>
                    <a:pt x="346680" y="185406"/>
                  </a:lnTo>
                  <a:lnTo>
                    <a:pt x="129981" y="185406"/>
                  </a:lnTo>
                  <a:lnTo>
                    <a:pt x="129981" y="203948"/>
                  </a:lnTo>
                  <a:lnTo>
                    <a:pt x="365248" y="203948"/>
                  </a:lnTo>
                  <a:lnTo>
                    <a:pt x="365248" y="80361"/>
                  </a:lnTo>
                  <a:close/>
                  <a:moveTo>
                    <a:pt x="445650" y="74158"/>
                  </a:moveTo>
                  <a:lnTo>
                    <a:pt x="445650" y="123566"/>
                  </a:lnTo>
                  <a:lnTo>
                    <a:pt x="482788" y="123566"/>
                  </a:lnTo>
                  <a:lnTo>
                    <a:pt x="482788" y="74158"/>
                  </a:lnTo>
                  <a:close/>
                  <a:moveTo>
                    <a:pt x="117632" y="55606"/>
                  </a:moveTo>
                  <a:lnTo>
                    <a:pt x="377597" y="55606"/>
                  </a:lnTo>
                  <a:cubicBezTo>
                    <a:pt x="384467" y="55606"/>
                    <a:pt x="389945" y="61169"/>
                    <a:pt x="389945" y="67937"/>
                  </a:cubicBezTo>
                  <a:lnTo>
                    <a:pt x="389945" y="216279"/>
                  </a:lnTo>
                  <a:cubicBezTo>
                    <a:pt x="389945" y="223140"/>
                    <a:pt x="384467" y="228703"/>
                    <a:pt x="377597" y="228703"/>
                  </a:cubicBezTo>
                  <a:lnTo>
                    <a:pt x="117632" y="228703"/>
                  </a:lnTo>
                  <a:cubicBezTo>
                    <a:pt x="110762" y="228703"/>
                    <a:pt x="105284" y="223140"/>
                    <a:pt x="105284" y="216279"/>
                  </a:cubicBezTo>
                  <a:lnTo>
                    <a:pt x="105284" y="67937"/>
                  </a:lnTo>
                  <a:cubicBezTo>
                    <a:pt x="105284" y="61169"/>
                    <a:pt x="110762" y="55606"/>
                    <a:pt x="117632" y="55606"/>
                  </a:cubicBezTo>
                  <a:close/>
                  <a:moveTo>
                    <a:pt x="24789" y="24750"/>
                  </a:moveTo>
                  <a:lnTo>
                    <a:pt x="24789" y="580935"/>
                  </a:lnTo>
                  <a:lnTo>
                    <a:pt x="408513" y="580935"/>
                  </a:lnTo>
                  <a:cubicBezTo>
                    <a:pt x="415383" y="580935"/>
                    <a:pt x="420954" y="575373"/>
                    <a:pt x="420954" y="568513"/>
                  </a:cubicBezTo>
                  <a:lnTo>
                    <a:pt x="420954" y="37079"/>
                  </a:lnTo>
                  <a:cubicBezTo>
                    <a:pt x="420954" y="30219"/>
                    <a:pt x="415383" y="24750"/>
                    <a:pt x="408513" y="24750"/>
                  </a:cubicBezTo>
                  <a:lnTo>
                    <a:pt x="74275" y="24750"/>
                  </a:lnTo>
                  <a:lnTo>
                    <a:pt x="74275" y="531434"/>
                  </a:lnTo>
                  <a:lnTo>
                    <a:pt x="49579" y="531434"/>
                  </a:lnTo>
                  <a:lnTo>
                    <a:pt x="49579" y="24750"/>
                  </a:lnTo>
                  <a:close/>
                  <a:moveTo>
                    <a:pt x="12441" y="0"/>
                  </a:moveTo>
                  <a:lnTo>
                    <a:pt x="408513" y="0"/>
                  </a:lnTo>
                  <a:cubicBezTo>
                    <a:pt x="429031" y="0"/>
                    <a:pt x="445650" y="16593"/>
                    <a:pt x="445650" y="37079"/>
                  </a:cubicBezTo>
                  <a:lnTo>
                    <a:pt x="445650" y="49408"/>
                  </a:lnTo>
                  <a:lnTo>
                    <a:pt x="495229" y="49408"/>
                  </a:lnTo>
                  <a:cubicBezTo>
                    <a:pt x="502006" y="49408"/>
                    <a:pt x="507577" y="54970"/>
                    <a:pt x="507577" y="61829"/>
                  </a:cubicBezTo>
                  <a:lnTo>
                    <a:pt x="507577" y="358461"/>
                  </a:lnTo>
                  <a:cubicBezTo>
                    <a:pt x="507577" y="365228"/>
                    <a:pt x="502006" y="370790"/>
                    <a:pt x="495229" y="370790"/>
                  </a:cubicBezTo>
                  <a:lnTo>
                    <a:pt x="445650" y="370790"/>
                  </a:lnTo>
                  <a:lnTo>
                    <a:pt x="445650" y="568513"/>
                  </a:lnTo>
                  <a:cubicBezTo>
                    <a:pt x="445650" y="588999"/>
                    <a:pt x="429031" y="605592"/>
                    <a:pt x="408513" y="605592"/>
                  </a:cubicBezTo>
                  <a:lnTo>
                    <a:pt x="12441" y="605592"/>
                  </a:lnTo>
                  <a:cubicBezTo>
                    <a:pt x="5571" y="605592"/>
                    <a:pt x="0" y="600123"/>
                    <a:pt x="0" y="593263"/>
                  </a:cubicBezTo>
                  <a:lnTo>
                    <a:pt x="0" y="12329"/>
                  </a:lnTo>
                  <a:cubicBezTo>
                    <a:pt x="0" y="5562"/>
                    <a:pt x="5571" y="0"/>
                    <a:pt x="124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80471" y="4488397"/>
            <a:ext cx="798285" cy="798285"/>
            <a:chOff x="2959100" y="1866900"/>
            <a:chExt cx="1536700" cy="1536700"/>
          </a:xfrm>
        </p:grpSpPr>
        <p:sp>
          <p:nvSpPr>
            <p:cNvPr id="25" name="椭圆 24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8E74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椭圆 2"/>
            <p:cNvSpPr/>
            <p:nvPr/>
          </p:nvSpPr>
          <p:spPr>
            <a:xfrm>
              <a:off x="3361590" y="2269986"/>
              <a:ext cx="731720" cy="730528"/>
            </a:xfrm>
            <a:custGeom>
              <a:avLst/>
              <a:gdLst>
                <a:gd name="connsiteX0" fmla="*/ 521716 w 606580"/>
                <a:gd name="connsiteY0" fmla="*/ 473869 h 605592"/>
                <a:gd name="connsiteX1" fmla="*/ 474642 w 606580"/>
                <a:gd name="connsiteY1" fmla="*/ 520867 h 605592"/>
                <a:gd name="connsiteX2" fmla="*/ 521716 w 606580"/>
                <a:gd name="connsiteY2" fmla="*/ 567772 h 605592"/>
                <a:gd name="connsiteX3" fmla="*/ 568698 w 606580"/>
                <a:gd name="connsiteY3" fmla="*/ 520867 h 605592"/>
                <a:gd name="connsiteX4" fmla="*/ 521716 w 606580"/>
                <a:gd name="connsiteY4" fmla="*/ 473869 h 605592"/>
                <a:gd name="connsiteX5" fmla="*/ 60630 w 606580"/>
                <a:gd name="connsiteY5" fmla="*/ 401194 h 605592"/>
                <a:gd name="connsiteX6" fmla="*/ 37882 w 606580"/>
                <a:gd name="connsiteY6" fmla="*/ 423905 h 605592"/>
                <a:gd name="connsiteX7" fmla="*/ 60630 w 606580"/>
                <a:gd name="connsiteY7" fmla="*/ 446616 h 605592"/>
                <a:gd name="connsiteX8" fmla="*/ 83378 w 606580"/>
                <a:gd name="connsiteY8" fmla="*/ 423905 h 605592"/>
                <a:gd name="connsiteX9" fmla="*/ 60630 w 606580"/>
                <a:gd name="connsiteY9" fmla="*/ 401194 h 605592"/>
                <a:gd name="connsiteX10" fmla="*/ 242639 w 606580"/>
                <a:gd name="connsiteY10" fmla="*/ 218047 h 605592"/>
                <a:gd name="connsiteX11" fmla="*/ 291153 w 606580"/>
                <a:gd name="connsiteY11" fmla="*/ 266490 h 605592"/>
                <a:gd name="connsiteX12" fmla="*/ 242639 w 606580"/>
                <a:gd name="connsiteY12" fmla="*/ 314933 h 605592"/>
                <a:gd name="connsiteX13" fmla="*/ 194125 w 606580"/>
                <a:gd name="connsiteY13" fmla="*/ 266490 h 605592"/>
                <a:gd name="connsiteX14" fmla="*/ 242639 w 606580"/>
                <a:gd name="connsiteY14" fmla="*/ 218047 h 605592"/>
                <a:gd name="connsiteX15" fmla="*/ 242613 w 606580"/>
                <a:gd name="connsiteY15" fmla="*/ 183170 h 605592"/>
                <a:gd name="connsiteX16" fmla="*/ 159235 w 606580"/>
                <a:gd name="connsiteY16" fmla="*/ 266505 h 605592"/>
                <a:gd name="connsiteX17" fmla="*/ 242613 w 606580"/>
                <a:gd name="connsiteY17" fmla="*/ 349747 h 605592"/>
                <a:gd name="connsiteX18" fmla="*/ 326084 w 606580"/>
                <a:gd name="connsiteY18" fmla="*/ 266505 h 605592"/>
                <a:gd name="connsiteX19" fmla="*/ 242613 w 606580"/>
                <a:gd name="connsiteY19" fmla="*/ 183170 h 605592"/>
                <a:gd name="connsiteX20" fmla="*/ 448923 w 606580"/>
                <a:gd name="connsiteY20" fmla="*/ 37821 h 605592"/>
                <a:gd name="connsiteX21" fmla="*/ 426175 w 606580"/>
                <a:gd name="connsiteY21" fmla="*/ 60532 h 605592"/>
                <a:gd name="connsiteX22" fmla="*/ 448923 w 606580"/>
                <a:gd name="connsiteY22" fmla="*/ 83242 h 605592"/>
                <a:gd name="connsiteX23" fmla="*/ 471671 w 606580"/>
                <a:gd name="connsiteY23" fmla="*/ 60532 h 605592"/>
                <a:gd name="connsiteX24" fmla="*/ 448923 w 606580"/>
                <a:gd name="connsiteY24" fmla="*/ 37821 h 605592"/>
                <a:gd name="connsiteX25" fmla="*/ 448923 w 606580"/>
                <a:gd name="connsiteY25" fmla="*/ 0 h 605592"/>
                <a:gd name="connsiteX26" fmla="*/ 509553 w 606580"/>
                <a:gd name="connsiteY26" fmla="*/ 60532 h 605592"/>
                <a:gd name="connsiteX27" fmla="*/ 448923 w 606580"/>
                <a:gd name="connsiteY27" fmla="*/ 121156 h 605592"/>
                <a:gd name="connsiteX28" fmla="*/ 424132 w 606580"/>
                <a:gd name="connsiteY28" fmla="*/ 115779 h 605592"/>
                <a:gd name="connsiteX29" fmla="*/ 338340 w 606580"/>
                <a:gd name="connsiteY29" fmla="*/ 192255 h 605592"/>
                <a:gd name="connsiteX30" fmla="*/ 363967 w 606580"/>
                <a:gd name="connsiteY30" fmla="*/ 266505 h 605592"/>
                <a:gd name="connsiteX31" fmla="*/ 340662 w 606580"/>
                <a:gd name="connsiteY31" fmla="*/ 337604 h 605592"/>
                <a:gd name="connsiteX32" fmla="*/ 463036 w 606580"/>
                <a:gd name="connsiteY32" fmla="*/ 459779 h 605592"/>
                <a:gd name="connsiteX33" fmla="*/ 521716 w 606580"/>
                <a:gd name="connsiteY33" fmla="*/ 436049 h 605592"/>
                <a:gd name="connsiteX34" fmla="*/ 606580 w 606580"/>
                <a:gd name="connsiteY34" fmla="*/ 520867 h 605592"/>
                <a:gd name="connsiteX35" fmla="*/ 521624 w 606580"/>
                <a:gd name="connsiteY35" fmla="*/ 605592 h 605592"/>
                <a:gd name="connsiteX36" fmla="*/ 436760 w 606580"/>
                <a:gd name="connsiteY36" fmla="*/ 520867 h 605592"/>
                <a:gd name="connsiteX37" fmla="*/ 442052 w 606580"/>
                <a:gd name="connsiteY37" fmla="*/ 492316 h 605592"/>
                <a:gd name="connsiteX38" fmla="*/ 313921 w 606580"/>
                <a:gd name="connsiteY38" fmla="*/ 364394 h 605592"/>
                <a:gd name="connsiteX39" fmla="*/ 242613 w 606580"/>
                <a:gd name="connsiteY39" fmla="*/ 387568 h 605592"/>
                <a:gd name="connsiteX40" fmla="*/ 162764 w 606580"/>
                <a:gd name="connsiteY40" fmla="*/ 357534 h 605592"/>
                <a:gd name="connsiteX41" fmla="*/ 114947 w 606580"/>
                <a:gd name="connsiteY41" fmla="*/ 397394 h 605592"/>
                <a:gd name="connsiteX42" fmla="*/ 121353 w 606580"/>
                <a:gd name="connsiteY42" fmla="*/ 423905 h 605592"/>
                <a:gd name="connsiteX43" fmla="*/ 60630 w 606580"/>
                <a:gd name="connsiteY43" fmla="*/ 484529 h 605592"/>
                <a:gd name="connsiteX44" fmla="*/ 0 w 606580"/>
                <a:gd name="connsiteY44" fmla="*/ 423905 h 605592"/>
                <a:gd name="connsiteX45" fmla="*/ 60630 w 606580"/>
                <a:gd name="connsiteY45" fmla="*/ 363374 h 605592"/>
                <a:gd name="connsiteX46" fmla="*/ 88299 w 606580"/>
                <a:gd name="connsiteY46" fmla="*/ 370326 h 605592"/>
                <a:gd name="connsiteX47" fmla="*/ 138530 w 606580"/>
                <a:gd name="connsiteY47" fmla="*/ 328427 h 605592"/>
                <a:gd name="connsiteX48" fmla="*/ 121353 w 606580"/>
                <a:gd name="connsiteY48" fmla="*/ 266505 h 605592"/>
                <a:gd name="connsiteX49" fmla="*/ 151715 w 606580"/>
                <a:gd name="connsiteY49" fmla="*/ 186507 h 605592"/>
                <a:gd name="connsiteX50" fmla="*/ 90620 w 606580"/>
                <a:gd name="connsiteY50" fmla="*/ 127830 h 605592"/>
                <a:gd name="connsiteX51" fmla="*/ 81057 w 606580"/>
                <a:gd name="connsiteY51" fmla="*/ 129313 h 605592"/>
                <a:gd name="connsiteX52" fmla="*/ 44660 w 606580"/>
                <a:gd name="connsiteY52" fmla="*/ 92976 h 605592"/>
                <a:gd name="connsiteX53" fmla="*/ 81057 w 606580"/>
                <a:gd name="connsiteY53" fmla="*/ 56638 h 605592"/>
                <a:gd name="connsiteX54" fmla="*/ 117454 w 606580"/>
                <a:gd name="connsiteY54" fmla="*/ 92976 h 605592"/>
                <a:gd name="connsiteX55" fmla="*/ 116618 w 606580"/>
                <a:gd name="connsiteY55" fmla="*/ 100299 h 605592"/>
                <a:gd name="connsiteX56" fmla="*/ 181148 w 606580"/>
                <a:gd name="connsiteY56" fmla="*/ 162221 h 605592"/>
                <a:gd name="connsiteX57" fmla="*/ 242613 w 606580"/>
                <a:gd name="connsiteY57" fmla="*/ 145350 h 605592"/>
                <a:gd name="connsiteX58" fmla="*/ 310579 w 606580"/>
                <a:gd name="connsiteY58" fmla="*/ 166114 h 605592"/>
                <a:gd name="connsiteX59" fmla="*/ 396092 w 606580"/>
                <a:gd name="connsiteY59" fmla="*/ 89917 h 605592"/>
                <a:gd name="connsiteX60" fmla="*/ 388200 w 606580"/>
                <a:gd name="connsiteY60" fmla="*/ 60532 h 605592"/>
                <a:gd name="connsiteX61" fmla="*/ 448923 w 606580"/>
                <a:gd name="connsiteY6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6580" h="605592">
                  <a:moveTo>
                    <a:pt x="521716" y="473869"/>
                  </a:moveTo>
                  <a:cubicBezTo>
                    <a:pt x="495812" y="473869"/>
                    <a:pt x="474642" y="494911"/>
                    <a:pt x="474642" y="520867"/>
                  </a:cubicBezTo>
                  <a:cubicBezTo>
                    <a:pt x="474642" y="546729"/>
                    <a:pt x="495812" y="567772"/>
                    <a:pt x="521716" y="567772"/>
                  </a:cubicBezTo>
                  <a:cubicBezTo>
                    <a:pt x="547621" y="567772"/>
                    <a:pt x="568698" y="546729"/>
                    <a:pt x="568698" y="520867"/>
                  </a:cubicBezTo>
                  <a:cubicBezTo>
                    <a:pt x="568698" y="495004"/>
                    <a:pt x="547621" y="473869"/>
                    <a:pt x="521716" y="473869"/>
                  </a:cubicBezTo>
                  <a:close/>
                  <a:moveTo>
                    <a:pt x="60630" y="401194"/>
                  </a:moveTo>
                  <a:cubicBezTo>
                    <a:pt x="48096" y="401194"/>
                    <a:pt x="37882" y="411391"/>
                    <a:pt x="37882" y="423905"/>
                  </a:cubicBezTo>
                  <a:cubicBezTo>
                    <a:pt x="37882" y="436512"/>
                    <a:pt x="48096" y="446616"/>
                    <a:pt x="60630" y="446616"/>
                  </a:cubicBezTo>
                  <a:cubicBezTo>
                    <a:pt x="73165" y="446616"/>
                    <a:pt x="83378" y="436512"/>
                    <a:pt x="83378" y="423905"/>
                  </a:cubicBezTo>
                  <a:cubicBezTo>
                    <a:pt x="83378" y="411391"/>
                    <a:pt x="73165" y="401194"/>
                    <a:pt x="60630" y="401194"/>
                  </a:cubicBezTo>
                  <a:close/>
                  <a:moveTo>
                    <a:pt x="242639" y="218047"/>
                  </a:moveTo>
                  <a:cubicBezTo>
                    <a:pt x="269433" y="218047"/>
                    <a:pt x="291153" y="239736"/>
                    <a:pt x="291153" y="266490"/>
                  </a:cubicBezTo>
                  <a:cubicBezTo>
                    <a:pt x="291153" y="293244"/>
                    <a:pt x="269433" y="314933"/>
                    <a:pt x="242639" y="314933"/>
                  </a:cubicBezTo>
                  <a:cubicBezTo>
                    <a:pt x="215845" y="314933"/>
                    <a:pt x="194125" y="293244"/>
                    <a:pt x="194125" y="266490"/>
                  </a:cubicBezTo>
                  <a:cubicBezTo>
                    <a:pt x="194125" y="239736"/>
                    <a:pt x="215845" y="218047"/>
                    <a:pt x="242639" y="218047"/>
                  </a:cubicBezTo>
                  <a:close/>
                  <a:moveTo>
                    <a:pt x="242613" y="183170"/>
                  </a:moveTo>
                  <a:cubicBezTo>
                    <a:pt x="196653" y="183170"/>
                    <a:pt x="159235" y="220527"/>
                    <a:pt x="159235" y="266505"/>
                  </a:cubicBezTo>
                  <a:cubicBezTo>
                    <a:pt x="159235" y="312390"/>
                    <a:pt x="196653" y="349747"/>
                    <a:pt x="242613" y="349747"/>
                  </a:cubicBezTo>
                  <a:cubicBezTo>
                    <a:pt x="288666" y="349747"/>
                    <a:pt x="326084" y="312390"/>
                    <a:pt x="326084" y="266505"/>
                  </a:cubicBezTo>
                  <a:cubicBezTo>
                    <a:pt x="326084" y="220527"/>
                    <a:pt x="288666" y="183170"/>
                    <a:pt x="242613" y="183170"/>
                  </a:cubicBezTo>
                  <a:close/>
                  <a:moveTo>
                    <a:pt x="448923" y="37821"/>
                  </a:moveTo>
                  <a:cubicBezTo>
                    <a:pt x="436389" y="37821"/>
                    <a:pt x="426175" y="48017"/>
                    <a:pt x="426175" y="60532"/>
                  </a:cubicBezTo>
                  <a:cubicBezTo>
                    <a:pt x="426175" y="73138"/>
                    <a:pt x="436389" y="83242"/>
                    <a:pt x="448923" y="83242"/>
                  </a:cubicBezTo>
                  <a:cubicBezTo>
                    <a:pt x="461458" y="83242"/>
                    <a:pt x="471671" y="73138"/>
                    <a:pt x="471671" y="60532"/>
                  </a:cubicBezTo>
                  <a:cubicBezTo>
                    <a:pt x="471671" y="48017"/>
                    <a:pt x="461458" y="37821"/>
                    <a:pt x="448923" y="37821"/>
                  </a:cubicBezTo>
                  <a:close/>
                  <a:moveTo>
                    <a:pt x="448923" y="0"/>
                  </a:moveTo>
                  <a:cubicBezTo>
                    <a:pt x="482349" y="0"/>
                    <a:pt x="509553" y="27160"/>
                    <a:pt x="509553" y="60532"/>
                  </a:cubicBezTo>
                  <a:cubicBezTo>
                    <a:pt x="509553" y="93995"/>
                    <a:pt x="482441" y="121156"/>
                    <a:pt x="448923" y="121156"/>
                  </a:cubicBezTo>
                  <a:cubicBezTo>
                    <a:pt x="440102" y="121156"/>
                    <a:pt x="431653" y="119116"/>
                    <a:pt x="424132" y="115779"/>
                  </a:cubicBezTo>
                  <a:lnTo>
                    <a:pt x="338340" y="192255"/>
                  </a:lnTo>
                  <a:cubicBezTo>
                    <a:pt x="354310" y="212741"/>
                    <a:pt x="363967" y="238510"/>
                    <a:pt x="363967" y="266505"/>
                  </a:cubicBezTo>
                  <a:cubicBezTo>
                    <a:pt x="363967" y="293109"/>
                    <a:pt x="355239" y="317674"/>
                    <a:pt x="340662" y="337604"/>
                  </a:cubicBezTo>
                  <a:lnTo>
                    <a:pt x="463036" y="459779"/>
                  </a:lnTo>
                  <a:cubicBezTo>
                    <a:pt x="478263" y="445133"/>
                    <a:pt x="498876" y="436049"/>
                    <a:pt x="521716" y="436049"/>
                  </a:cubicBezTo>
                  <a:cubicBezTo>
                    <a:pt x="568605" y="436049"/>
                    <a:pt x="606580" y="474055"/>
                    <a:pt x="606580" y="520867"/>
                  </a:cubicBezTo>
                  <a:cubicBezTo>
                    <a:pt x="606580" y="567679"/>
                    <a:pt x="568605" y="605592"/>
                    <a:pt x="521624" y="605592"/>
                  </a:cubicBezTo>
                  <a:cubicBezTo>
                    <a:pt x="474735" y="605592"/>
                    <a:pt x="436760" y="567679"/>
                    <a:pt x="436760" y="520867"/>
                  </a:cubicBezTo>
                  <a:cubicBezTo>
                    <a:pt x="436760" y="510763"/>
                    <a:pt x="438803" y="501215"/>
                    <a:pt x="442052" y="492316"/>
                  </a:cubicBezTo>
                  <a:lnTo>
                    <a:pt x="313921" y="364394"/>
                  </a:lnTo>
                  <a:cubicBezTo>
                    <a:pt x="293866" y="378947"/>
                    <a:pt x="269261" y="387568"/>
                    <a:pt x="242613" y="387568"/>
                  </a:cubicBezTo>
                  <a:cubicBezTo>
                    <a:pt x="211973" y="387568"/>
                    <a:pt x="184119" y="376166"/>
                    <a:pt x="162764" y="357534"/>
                  </a:cubicBezTo>
                  <a:lnTo>
                    <a:pt x="114947" y="397394"/>
                  </a:lnTo>
                  <a:cubicBezTo>
                    <a:pt x="118939" y="405458"/>
                    <a:pt x="121353" y="414357"/>
                    <a:pt x="121353" y="423905"/>
                  </a:cubicBezTo>
                  <a:cubicBezTo>
                    <a:pt x="121353" y="457369"/>
                    <a:pt x="94149" y="484529"/>
                    <a:pt x="60630" y="484529"/>
                  </a:cubicBezTo>
                  <a:cubicBezTo>
                    <a:pt x="27205" y="484529"/>
                    <a:pt x="0" y="457369"/>
                    <a:pt x="0" y="423905"/>
                  </a:cubicBezTo>
                  <a:cubicBezTo>
                    <a:pt x="0" y="390534"/>
                    <a:pt x="27205" y="363374"/>
                    <a:pt x="60630" y="363374"/>
                  </a:cubicBezTo>
                  <a:cubicBezTo>
                    <a:pt x="70658" y="363374"/>
                    <a:pt x="79943" y="366062"/>
                    <a:pt x="88299" y="370326"/>
                  </a:cubicBezTo>
                  <a:lnTo>
                    <a:pt x="138530" y="328427"/>
                  </a:lnTo>
                  <a:cubicBezTo>
                    <a:pt x="127667" y="310258"/>
                    <a:pt x="121353" y="289123"/>
                    <a:pt x="121353" y="266505"/>
                  </a:cubicBezTo>
                  <a:cubicBezTo>
                    <a:pt x="121353" y="235822"/>
                    <a:pt x="132866" y="207828"/>
                    <a:pt x="151715" y="186507"/>
                  </a:cubicBezTo>
                  <a:lnTo>
                    <a:pt x="90620" y="127830"/>
                  </a:lnTo>
                  <a:cubicBezTo>
                    <a:pt x="87556" y="128757"/>
                    <a:pt x="84399" y="129313"/>
                    <a:pt x="81057" y="129313"/>
                  </a:cubicBezTo>
                  <a:cubicBezTo>
                    <a:pt x="60909" y="129313"/>
                    <a:pt x="44660" y="113091"/>
                    <a:pt x="44660" y="92976"/>
                  </a:cubicBezTo>
                  <a:cubicBezTo>
                    <a:pt x="44660" y="72953"/>
                    <a:pt x="60909" y="56638"/>
                    <a:pt x="81057" y="56638"/>
                  </a:cubicBezTo>
                  <a:cubicBezTo>
                    <a:pt x="101112" y="56638"/>
                    <a:pt x="117454" y="72953"/>
                    <a:pt x="117454" y="92976"/>
                  </a:cubicBezTo>
                  <a:cubicBezTo>
                    <a:pt x="117454" y="95478"/>
                    <a:pt x="117175" y="97981"/>
                    <a:pt x="116618" y="100299"/>
                  </a:cubicBezTo>
                  <a:lnTo>
                    <a:pt x="181148" y="162221"/>
                  </a:lnTo>
                  <a:cubicBezTo>
                    <a:pt x="199160" y="151560"/>
                    <a:pt x="220144" y="145350"/>
                    <a:pt x="242613" y="145350"/>
                  </a:cubicBezTo>
                  <a:cubicBezTo>
                    <a:pt x="267868" y="145350"/>
                    <a:pt x="291266" y="153044"/>
                    <a:pt x="310579" y="166114"/>
                  </a:cubicBezTo>
                  <a:lnTo>
                    <a:pt x="396092" y="89917"/>
                  </a:lnTo>
                  <a:cubicBezTo>
                    <a:pt x="391264" y="81203"/>
                    <a:pt x="388200" y="71284"/>
                    <a:pt x="388200" y="60532"/>
                  </a:cubicBezTo>
                  <a:cubicBezTo>
                    <a:pt x="388200" y="27160"/>
                    <a:pt x="415405" y="0"/>
                    <a:pt x="4489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92934" y="3771075"/>
            <a:ext cx="521811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占位符 23"/>
          <p:cNvPicPr/>
          <p:nvPr/>
        </p:nvPicPr>
        <p:blipFill>
          <a:blip r:embed="rId3"/>
          <a:stretch>
            <a:fillRect/>
          </a:stretch>
        </p:blipFill>
        <p:spPr>
          <a:xfrm>
            <a:off x="6900008" y="1873478"/>
            <a:ext cx="3831772" cy="3831770"/>
          </a:xfrm>
          <a:prstGeom prst="rect">
            <a:avLst/>
          </a:prstGeom>
          <a:ln w="19050">
            <a:noFill/>
          </a:ln>
        </p:spPr>
      </p:pic>
      <p:sp>
        <p:nvSpPr>
          <p:cNvPr id="29" name="矩形 28"/>
          <p:cNvSpPr/>
          <p:nvPr/>
        </p:nvSpPr>
        <p:spPr>
          <a:xfrm>
            <a:off x="1976876" y="2520044"/>
            <a:ext cx="4458858" cy="472912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了解校园暴力的实质和危害</a:t>
            </a:r>
          </a:p>
        </p:txBody>
      </p:sp>
      <p:sp>
        <p:nvSpPr>
          <p:cNvPr id="30" name="矩形 29"/>
          <p:cNvSpPr/>
          <p:nvPr/>
        </p:nvSpPr>
        <p:spPr>
          <a:xfrm>
            <a:off x="1976876" y="4651084"/>
            <a:ext cx="4458858" cy="472912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掌握正确应对校园暴力的方法和策略</a:t>
            </a:r>
          </a:p>
        </p:txBody>
      </p:sp>
      <p:sp>
        <p:nvSpPr>
          <p:cNvPr id="31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防欺凌安全教育的重点</a:t>
            </a:r>
          </a:p>
        </p:txBody>
      </p:sp>
      <p:sp>
        <p:nvSpPr>
          <p:cNvPr id="32" name="矩形 1"/>
          <p:cNvSpPr/>
          <p:nvPr/>
        </p:nvSpPr>
        <p:spPr>
          <a:xfrm>
            <a:off x="0" y="512064"/>
            <a:ext cx="493776" cy="341376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85762" y="328612"/>
            <a:ext cx="4957763" cy="6200775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96002" y="4507831"/>
            <a:ext cx="4555815" cy="51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什么是校园欺凌</a:t>
            </a:r>
          </a:p>
        </p:txBody>
      </p:sp>
      <p:sp>
        <p:nvSpPr>
          <p:cNvPr id="15" name="矩形 14"/>
          <p:cNvSpPr/>
          <p:nvPr/>
        </p:nvSpPr>
        <p:spPr>
          <a:xfrm>
            <a:off x="6096000" y="3832800"/>
            <a:ext cx="1768178" cy="7017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PART/2</a:t>
            </a:r>
          </a:p>
        </p:txBody>
      </p:sp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-43536" y="1143000"/>
            <a:ext cx="4586152" cy="4586152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224548" y="2526613"/>
            <a:ext cx="1052913" cy="1256307"/>
            <a:chOff x="277814" y="5935664"/>
            <a:chExt cx="279400" cy="333375"/>
          </a:xfrm>
          <a:solidFill>
            <a:srgbClr val="8E74A1"/>
          </a:solidFill>
          <a:effectLst/>
        </p:grpSpPr>
        <p:sp>
          <p:nvSpPr>
            <p:cNvPr id="17" name="Freeform 829"/>
            <p:cNvSpPr/>
            <p:nvPr/>
          </p:nvSpPr>
          <p:spPr>
            <a:xfrm>
              <a:off x="277814" y="5935664"/>
              <a:ext cx="279400" cy="333375"/>
            </a:xfrm>
            <a:custGeom>
              <a:avLst/>
              <a:gdLst>
                <a:gd name="T0" fmla="*/ 241 w 241"/>
                <a:gd name="T1" fmla="*/ 30 h 288"/>
                <a:gd name="T2" fmla="*/ 129 w 241"/>
                <a:gd name="T3" fmla="*/ 30 h 288"/>
                <a:gd name="T4" fmla="*/ 129 w 241"/>
                <a:gd name="T5" fmla="*/ 10 h 288"/>
                <a:gd name="T6" fmla="*/ 119 w 241"/>
                <a:gd name="T7" fmla="*/ 0 h 288"/>
                <a:gd name="T8" fmla="*/ 109 w 241"/>
                <a:gd name="T9" fmla="*/ 10 h 288"/>
                <a:gd name="T10" fmla="*/ 109 w 241"/>
                <a:gd name="T11" fmla="*/ 30 h 288"/>
                <a:gd name="T12" fmla="*/ 0 w 241"/>
                <a:gd name="T13" fmla="*/ 30 h 288"/>
                <a:gd name="T14" fmla="*/ 0 w 241"/>
                <a:gd name="T15" fmla="*/ 196 h 288"/>
                <a:gd name="T16" fmla="*/ 75 w 241"/>
                <a:gd name="T17" fmla="*/ 196 h 288"/>
                <a:gd name="T18" fmla="*/ 45 w 241"/>
                <a:gd name="T19" fmla="*/ 272 h 288"/>
                <a:gd name="T20" fmla="*/ 52 w 241"/>
                <a:gd name="T21" fmla="*/ 288 h 288"/>
                <a:gd name="T22" fmla="*/ 56 w 241"/>
                <a:gd name="T23" fmla="*/ 288 h 288"/>
                <a:gd name="T24" fmla="*/ 67 w 241"/>
                <a:gd name="T25" fmla="*/ 281 h 288"/>
                <a:gd name="T26" fmla="*/ 100 w 241"/>
                <a:gd name="T27" fmla="*/ 196 h 288"/>
                <a:gd name="T28" fmla="*/ 138 w 241"/>
                <a:gd name="T29" fmla="*/ 196 h 288"/>
                <a:gd name="T30" fmla="*/ 171 w 241"/>
                <a:gd name="T31" fmla="*/ 281 h 288"/>
                <a:gd name="T32" fmla="*/ 182 w 241"/>
                <a:gd name="T33" fmla="*/ 288 h 288"/>
                <a:gd name="T34" fmla="*/ 186 w 241"/>
                <a:gd name="T35" fmla="*/ 288 h 288"/>
                <a:gd name="T36" fmla="*/ 193 w 241"/>
                <a:gd name="T37" fmla="*/ 272 h 288"/>
                <a:gd name="T38" fmla="*/ 164 w 241"/>
                <a:gd name="T39" fmla="*/ 196 h 288"/>
                <a:gd name="T40" fmla="*/ 241 w 241"/>
                <a:gd name="T41" fmla="*/ 196 h 288"/>
                <a:gd name="T42" fmla="*/ 241 w 241"/>
                <a:gd name="T43" fmla="*/ 30 h 288"/>
                <a:gd name="T44" fmla="*/ 218 w 241"/>
                <a:gd name="T45" fmla="*/ 172 h 288"/>
                <a:gd name="T46" fmla="*/ 23 w 241"/>
                <a:gd name="T47" fmla="*/ 172 h 288"/>
                <a:gd name="T48" fmla="*/ 23 w 241"/>
                <a:gd name="T49" fmla="*/ 53 h 288"/>
                <a:gd name="T50" fmla="*/ 218 w 241"/>
                <a:gd name="T51" fmla="*/ 53 h 288"/>
                <a:gd name="T52" fmla="*/ 218 w 241"/>
                <a:gd name="T53" fmla="*/ 1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288">
                  <a:moveTo>
                    <a:pt x="241" y="30"/>
                  </a:moveTo>
                  <a:cubicBezTo>
                    <a:pt x="129" y="30"/>
                    <a:pt x="129" y="30"/>
                    <a:pt x="129" y="3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5"/>
                    <a:pt x="125" y="0"/>
                    <a:pt x="119" y="0"/>
                  </a:cubicBezTo>
                  <a:cubicBezTo>
                    <a:pt x="114" y="0"/>
                    <a:pt x="109" y="5"/>
                    <a:pt x="109" y="1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75" y="196"/>
                    <a:pt x="75" y="196"/>
                    <a:pt x="75" y="196"/>
                  </a:cubicBezTo>
                  <a:cubicBezTo>
                    <a:pt x="45" y="272"/>
                    <a:pt x="45" y="272"/>
                    <a:pt x="45" y="272"/>
                  </a:cubicBezTo>
                  <a:cubicBezTo>
                    <a:pt x="43" y="278"/>
                    <a:pt x="46" y="285"/>
                    <a:pt x="52" y="288"/>
                  </a:cubicBezTo>
                  <a:cubicBezTo>
                    <a:pt x="53" y="288"/>
                    <a:pt x="55" y="288"/>
                    <a:pt x="56" y="288"/>
                  </a:cubicBezTo>
                  <a:cubicBezTo>
                    <a:pt x="61" y="288"/>
                    <a:pt x="65" y="286"/>
                    <a:pt x="67" y="281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71" y="281"/>
                    <a:pt x="171" y="281"/>
                    <a:pt x="171" y="281"/>
                  </a:cubicBezTo>
                  <a:cubicBezTo>
                    <a:pt x="173" y="286"/>
                    <a:pt x="177" y="288"/>
                    <a:pt x="182" y="288"/>
                  </a:cubicBezTo>
                  <a:cubicBezTo>
                    <a:pt x="184" y="288"/>
                    <a:pt x="185" y="288"/>
                    <a:pt x="186" y="288"/>
                  </a:cubicBezTo>
                  <a:cubicBezTo>
                    <a:pt x="193" y="285"/>
                    <a:pt x="196" y="278"/>
                    <a:pt x="193" y="272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241" y="196"/>
                    <a:pt x="241" y="196"/>
                    <a:pt x="241" y="196"/>
                  </a:cubicBezTo>
                  <a:lnTo>
                    <a:pt x="241" y="30"/>
                  </a:lnTo>
                  <a:close/>
                  <a:moveTo>
                    <a:pt x="218" y="172"/>
                  </a:moveTo>
                  <a:cubicBezTo>
                    <a:pt x="23" y="172"/>
                    <a:pt x="23" y="172"/>
                    <a:pt x="23" y="17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18" y="53"/>
                    <a:pt x="218" y="53"/>
                    <a:pt x="218" y="53"/>
                  </a:cubicBezTo>
                  <a:lnTo>
                    <a:pt x="218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830"/>
            <p:cNvSpPr/>
            <p:nvPr/>
          </p:nvSpPr>
          <p:spPr>
            <a:xfrm>
              <a:off x="323851" y="6018214"/>
              <a:ext cx="184150" cy="96838"/>
            </a:xfrm>
            <a:custGeom>
              <a:avLst/>
              <a:gdLst>
                <a:gd name="T0" fmla="*/ 6 w 116"/>
                <a:gd name="T1" fmla="*/ 61 h 61"/>
                <a:gd name="T2" fmla="*/ 46 w 116"/>
                <a:gd name="T3" fmla="*/ 34 h 61"/>
                <a:gd name="T4" fmla="*/ 55 w 116"/>
                <a:gd name="T5" fmla="*/ 48 h 61"/>
                <a:gd name="T6" fmla="*/ 98 w 116"/>
                <a:gd name="T7" fmla="*/ 20 h 61"/>
                <a:gd name="T8" fmla="*/ 104 w 116"/>
                <a:gd name="T9" fmla="*/ 28 h 61"/>
                <a:gd name="T10" fmla="*/ 116 w 116"/>
                <a:gd name="T11" fmla="*/ 0 h 61"/>
                <a:gd name="T12" fmla="*/ 85 w 116"/>
                <a:gd name="T13" fmla="*/ 2 h 61"/>
                <a:gd name="T14" fmla="*/ 92 w 116"/>
                <a:gd name="T15" fmla="*/ 10 h 61"/>
                <a:gd name="T16" fmla="*/ 58 w 116"/>
                <a:gd name="T17" fmla="*/ 33 h 61"/>
                <a:gd name="T18" fmla="*/ 49 w 116"/>
                <a:gd name="T19" fmla="*/ 18 h 61"/>
                <a:gd name="T20" fmla="*/ 0 w 116"/>
                <a:gd name="T21" fmla="*/ 51 h 61"/>
                <a:gd name="T22" fmla="*/ 6 w 116"/>
                <a:gd name="T23" fmla="*/ 61 h 61"/>
                <a:gd name="T24" fmla="*/ 6 w 116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61">
                  <a:moveTo>
                    <a:pt x="6" y="61"/>
                  </a:moveTo>
                  <a:lnTo>
                    <a:pt x="46" y="34"/>
                  </a:lnTo>
                  <a:lnTo>
                    <a:pt x="55" y="48"/>
                  </a:lnTo>
                  <a:lnTo>
                    <a:pt x="98" y="20"/>
                  </a:lnTo>
                  <a:lnTo>
                    <a:pt x="104" y="28"/>
                  </a:lnTo>
                  <a:lnTo>
                    <a:pt x="116" y="0"/>
                  </a:lnTo>
                  <a:lnTo>
                    <a:pt x="85" y="2"/>
                  </a:lnTo>
                  <a:lnTo>
                    <a:pt x="92" y="10"/>
                  </a:lnTo>
                  <a:lnTo>
                    <a:pt x="58" y="33"/>
                  </a:lnTo>
                  <a:lnTo>
                    <a:pt x="49" y="18"/>
                  </a:lnTo>
                  <a:lnTo>
                    <a:pt x="0" y="51"/>
                  </a:lnTo>
                  <a:lnTo>
                    <a:pt x="6" y="61"/>
                  </a:lnTo>
                  <a:lnTo>
                    <a:pt x="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1805816" y="1"/>
            <a:ext cx="386184" cy="6857998"/>
          </a:xfrm>
          <a:prstGeom prst="rect">
            <a:avLst/>
          </a:prstGeom>
          <a:solidFill>
            <a:srgbClr val="8E74A1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419632" y="1"/>
            <a:ext cx="386184" cy="6857998"/>
          </a:xfrm>
          <a:prstGeom prst="rect">
            <a:avLst/>
          </a:prstGeom>
          <a:solidFill>
            <a:srgbClr val="8E74A1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1033448" y="1"/>
            <a:ext cx="386184" cy="6857998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2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9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1"/>
      <p:bldP spid="15" grpId="2"/>
      <p:bldP spid="20" grpId="3" animBg="1"/>
      <p:bldP spid="21" grpId="4" animBg="1"/>
      <p:bldP spid="22" grpId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6372520" y="1604681"/>
            <a:ext cx="4549478" cy="4063999"/>
          </a:xfrm>
          <a:prstGeom prst="rect">
            <a:avLst/>
          </a:prstGeom>
          <a:ln>
            <a:noFill/>
          </a:ln>
        </p:spPr>
      </p:pic>
      <p:sp>
        <p:nvSpPr>
          <p:cNvPr id="8" name="New shape"/>
          <p:cNvSpPr/>
          <p:nvPr/>
        </p:nvSpPr>
        <p:spPr>
          <a:xfrm>
            <a:off x="1143000" y="1771618"/>
            <a:ext cx="4957953" cy="373012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indent="0" algn="l">
              <a:lnSpc>
                <a:spcPct val="150000"/>
              </a:lnSpc>
            </a:pPr>
            <a:r>
              <a:rPr lang="en-US" sz="2000" err="1">
                <a:solidFill>
                  <a:srgbClr val="000000"/>
                </a:solidFill>
                <a:latin typeface="思源等宽 L"/>
              </a:rPr>
              <a:t>校园欺凌是指发生在学生之间，蓄意或恶意通过肢体、语言及网络等手段，实施欺负、侮辱造成伤害的行为。
此类案件不仅给被害者造成长期的锌粒阴影，甚至影响 任何的发展，施暴者也很可能划入违法犯罪的歧途，严重影响未成年人的身心健康</a:t>
            </a:r>
            <a:endParaRPr lang="en-US" sz="200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什么是校园欺凌</a:t>
            </a:r>
          </a:p>
        </p:txBody>
      </p:sp>
      <p:sp>
        <p:nvSpPr>
          <p:cNvPr id="10" name="矩形 1"/>
          <p:cNvSpPr/>
          <p:nvPr/>
        </p:nvSpPr>
        <p:spPr>
          <a:xfrm>
            <a:off x="0" y="512064"/>
            <a:ext cx="493776" cy="341376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85762" y="328612"/>
            <a:ext cx="4957763" cy="6200775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96002" y="4507831"/>
            <a:ext cx="4555815" cy="51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防欺凌安全教育的目标</a:t>
            </a:r>
          </a:p>
        </p:txBody>
      </p:sp>
      <p:sp>
        <p:nvSpPr>
          <p:cNvPr id="15" name="矩形 14"/>
          <p:cNvSpPr/>
          <p:nvPr/>
        </p:nvSpPr>
        <p:spPr>
          <a:xfrm>
            <a:off x="6096000" y="3832800"/>
            <a:ext cx="1768178" cy="7017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PART/3</a:t>
            </a:r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-43536" y="1143000"/>
            <a:ext cx="4586152" cy="4586152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224548" y="2526613"/>
            <a:ext cx="1052913" cy="1256307"/>
            <a:chOff x="277814" y="5935664"/>
            <a:chExt cx="279400" cy="333375"/>
          </a:xfrm>
          <a:solidFill>
            <a:srgbClr val="8E74A1"/>
          </a:solidFill>
          <a:effectLst/>
        </p:grpSpPr>
        <p:sp>
          <p:nvSpPr>
            <p:cNvPr id="17" name="Freeform 829"/>
            <p:cNvSpPr/>
            <p:nvPr/>
          </p:nvSpPr>
          <p:spPr>
            <a:xfrm>
              <a:off x="277814" y="5935664"/>
              <a:ext cx="279400" cy="333375"/>
            </a:xfrm>
            <a:custGeom>
              <a:avLst/>
              <a:gdLst>
                <a:gd name="T0" fmla="*/ 241 w 241"/>
                <a:gd name="T1" fmla="*/ 30 h 288"/>
                <a:gd name="T2" fmla="*/ 129 w 241"/>
                <a:gd name="T3" fmla="*/ 30 h 288"/>
                <a:gd name="T4" fmla="*/ 129 w 241"/>
                <a:gd name="T5" fmla="*/ 10 h 288"/>
                <a:gd name="T6" fmla="*/ 119 w 241"/>
                <a:gd name="T7" fmla="*/ 0 h 288"/>
                <a:gd name="T8" fmla="*/ 109 w 241"/>
                <a:gd name="T9" fmla="*/ 10 h 288"/>
                <a:gd name="T10" fmla="*/ 109 w 241"/>
                <a:gd name="T11" fmla="*/ 30 h 288"/>
                <a:gd name="T12" fmla="*/ 0 w 241"/>
                <a:gd name="T13" fmla="*/ 30 h 288"/>
                <a:gd name="T14" fmla="*/ 0 w 241"/>
                <a:gd name="T15" fmla="*/ 196 h 288"/>
                <a:gd name="T16" fmla="*/ 75 w 241"/>
                <a:gd name="T17" fmla="*/ 196 h 288"/>
                <a:gd name="T18" fmla="*/ 45 w 241"/>
                <a:gd name="T19" fmla="*/ 272 h 288"/>
                <a:gd name="T20" fmla="*/ 52 w 241"/>
                <a:gd name="T21" fmla="*/ 288 h 288"/>
                <a:gd name="T22" fmla="*/ 56 w 241"/>
                <a:gd name="T23" fmla="*/ 288 h 288"/>
                <a:gd name="T24" fmla="*/ 67 w 241"/>
                <a:gd name="T25" fmla="*/ 281 h 288"/>
                <a:gd name="T26" fmla="*/ 100 w 241"/>
                <a:gd name="T27" fmla="*/ 196 h 288"/>
                <a:gd name="T28" fmla="*/ 138 w 241"/>
                <a:gd name="T29" fmla="*/ 196 h 288"/>
                <a:gd name="T30" fmla="*/ 171 w 241"/>
                <a:gd name="T31" fmla="*/ 281 h 288"/>
                <a:gd name="T32" fmla="*/ 182 w 241"/>
                <a:gd name="T33" fmla="*/ 288 h 288"/>
                <a:gd name="T34" fmla="*/ 186 w 241"/>
                <a:gd name="T35" fmla="*/ 288 h 288"/>
                <a:gd name="T36" fmla="*/ 193 w 241"/>
                <a:gd name="T37" fmla="*/ 272 h 288"/>
                <a:gd name="T38" fmla="*/ 164 w 241"/>
                <a:gd name="T39" fmla="*/ 196 h 288"/>
                <a:gd name="T40" fmla="*/ 241 w 241"/>
                <a:gd name="T41" fmla="*/ 196 h 288"/>
                <a:gd name="T42" fmla="*/ 241 w 241"/>
                <a:gd name="T43" fmla="*/ 30 h 288"/>
                <a:gd name="T44" fmla="*/ 218 w 241"/>
                <a:gd name="T45" fmla="*/ 172 h 288"/>
                <a:gd name="T46" fmla="*/ 23 w 241"/>
                <a:gd name="T47" fmla="*/ 172 h 288"/>
                <a:gd name="T48" fmla="*/ 23 w 241"/>
                <a:gd name="T49" fmla="*/ 53 h 288"/>
                <a:gd name="T50" fmla="*/ 218 w 241"/>
                <a:gd name="T51" fmla="*/ 53 h 288"/>
                <a:gd name="T52" fmla="*/ 218 w 241"/>
                <a:gd name="T53" fmla="*/ 1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288">
                  <a:moveTo>
                    <a:pt x="241" y="30"/>
                  </a:moveTo>
                  <a:cubicBezTo>
                    <a:pt x="129" y="30"/>
                    <a:pt x="129" y="30"/>
                    <a:pt x="129" y="3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5"/>
                    <a:pt x="125" y="0"/>
                    <a:pt x="119" y="0"/>
                  </a:cubicBezTo>
                  <a:cubicBezTo>
                    <a:pt x="114" y="0"/>
                    <a:pt x="109" y="5"/>
                    <a:pt x="109" y="1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75" y="196"/>
                    <a:pt x="75" y="196"/>
                    <a:pt x="75" y="196"/>
                  </a:cubicBezTo>
                  <a:cubicBezTo>
                    <a:pt x="45" y="272"/>
                    <a:pt x="45" y="272"/>
                    <a:pt x="45" y="272"/>
                  </a:cubicBezTo>
                  <a:cubicBezTo>
                    <a:pt x="43" y="278"/>
                    <a:pt x="46" y="285"/>
                    <a:pt x="52" y="288"/>
                  </a:cubicBezTo>
                  <a:cubicBezTo>
                    <a:pt x="53" y="288"/>
                    <a:pt x="55" y="288"/>
                    <a:pt x="56" y="288"/>
                  </a:cubicBezTo>
                  <a:cubicBezTo>
                    <a:pt x="61" y="288"/>
                    <a:pt x="65" y="286"/>
                    <a:pt x="67" y="281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71" y="281"/>
                    <a:pt x="171" y="281"/>
                    <a:pt x="171" y="281"/>
                  </a:cubicBezTo>
                  <a:cubicBezTo>
                    <a:pt x="173" y="286"/>
                    <a:pt x="177" y="288"/>
                    <a:pt x="182" y="288"/>
                  </a:cubicBezTo>
                  <a:cubicBezTo>
                    <a:pt x="184" y="288"/>
                    <a:pt x="185" y="288"/>
                    <a:pt x="186" y="288"/>
                  </a:cubicBezTo>
                  <a:cubicBezTo>
                    <a:pt x="193" y="285"/>
                    <a:pt x="196" y="278"/>
                    <a:pt x="193" y="272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241" y="196"/>
                    <a:pt x="241" y="196"/>
                    <a:pt x="241" y="196"/>
                  </a:cubicBezTo>
                  <a:lnTo>
                    <a:pt x="241" y="30"/>
                  </a:lnTo>
                  <a:close/>
                  <a:moveTo>
                    <a:pt x="218" y="172"/>
                  </a:moveTo>
                  <a:cubicBezTo>
                    <a:pt x="23" y="172"/>
                    <a:pt x="23" y="172"/>
                    <a:pt x="23" y="17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18" y="53"/>
                    <a:pt x="218" y="53"/>
                    <a:pt x="218" y="53"/>
                  </a:cubicBezTo>
                  <a:lnTo>
                    <a:pt x="218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830"/>
            <p:cNvSpPr/>
            <p:nvPr/>
          </p:nvSpPr>
          <p:spPr>
            <a:xfrm>
              <a:off x="323851" y="6018214"/>
              <a:ext cx="184150" cy="96838"/>
            </a:xfrm>
            <a:custGeom>
              <a:avLst/>
              <a:gdLst>
                <a:gd name="T0" fmla="*/ 6 w 116"/>
                <a:gd name="T1" fmla="*/ 61 h 61"/>
                <a:gd name="T2" fmla="*/ 46 w 116"/>
                <a:gd name="T3" fmla="*/ 34 h 61"/>
                <a:gd name="T4" fmla="*/ 55 w 116"/>
                <a:gd name="T5" fmla="*/ 48 h 61"/>
                <a:gd name="T6" fmla="*/ 98 w 116"/>
                <a:gd name="T7" fmla="*/ 20 h 61"/>
                <a:gd name="T8" fmla="*/ 104 w 116"/>
                <a:gd name="T9" fmla="*/ 28 h 61"/>
                <a:gd name="T10" fmla="*/ 116 w 116"/>
                <a:gd name="T11" fmla="*/ 0 h 61"/>
                <a:gd name="T12" fmla="*/ 85 w 116"/>
                <a:gd name="T13" fmla="*/ 2 h 61"/>
                <a:gd name="T14" fmla="*/ 92 w 116"/>
                <a:gd name="T15" fmla="*/ 10 h 61"/>
                <a:gd name="T16" fmla="*/ 58 w 116"/>
                <a:gd name="T17" fmla="*/ 33 h 61"/>
                <a:gd name="T18" fmla="*/ 49 w 116"/>
                <a:gd name="T19" fmla="*/ 18 h 61"/>
                <a:gd name="T20" fmla="*/ 0 w 116"/>
                <a:gd name="T21" fmla="*/ 51 h 61"/>
                <a:gd name="T22" fmla="*/ 6 w 116"/>
                <a:gd name="T23" fmla="*/ 61 h 61"/>
                <a:gd name="T24" fmla="*/ 6 w 116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61">
                  <a:moveTo>
                    <a:pt x="6" y="61"/>
                  </a:moveTo>
                  <a:lnTo>
                    <a:pt x="46" y="34"/>
                  </a:lnTo>
                  <a:lnTo>
                    <a:pt x="55" y="48"/>
                  </a:lnTo>
                  <a:lnTo>
                    <a:pt x="98" y="20"/>
                  </a:lnTo>
                  <a:lnTo>
                    <a:pt x="104" y="28"/>
                  </a:lnTo>
                  <a:lnTo>
                    <a:pt x="116" y="0"/>
                  </a:lnTo>
                  <a:lnTo>
                    <a:pt x="85" y="2"/>
                  </a:lnTo>
                  <a:lnTo>
                    <a:pt x="92" y="10"/>
                  </a:lnTo>
                  <a:lnTo>
                    <a:pt x="58" y="33"/>
                  </a:lnTo>
                  <a:lnTo>
                    <a:pt x="49" y="18"/>
                  </a:lnTo>
                  <a:lnTo>
                    <a:pt x="0" y="51"/>
                  </a:lnTo>
                  <a:lnTo>
                    <a:pt x="6" y="61"/>
                  </a:lnTo>
                  <a:lnTo>
                    <a:pt x="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1805816" y="1"/>
            <a:ext cx="386184" cy="6857998"/>
          </a:xfrm>
          <a:prstGeom prst="rect">
            <a:avLst/>
          </a:prstGeom>
          <a:solidFill>
            <a:srgbClr val="8E74A1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419632" y="1"/>
            <a:ext cx="386184" cy="6857998"/>
          </a:xfrm>
          <a:prstGeom prst="rect">
            <a:avLst/>
          </a:prstGeom>
          <a:solidFill>
            <a:srgbClr val="8E74A1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1033448" y="1"/>
            <a:ext cx="386184" cy="6857998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2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9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1"/>
      <p:bldP spid="15" grpId="2"/>
      <p:bldP spid="20" grpId="3" animBg="1"/>
      <p:bldP spid="21" grpId="4" animBg="1"/>
      <p:bldP spid="22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4"/>
          <p:cNvSpPr txBox="1"/>
          <p:nvPr/>
        </p:nvSpPr>
        <p:spPr>
          <a:xfrm>
            <a:off x="1566241" y="1648573"/>
            <a:ext cx="9281361" cy="86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认知与技能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让学生认识校园暴力产生的原因，认清校园暴力带来的负面影响</a:t>
            </a:r>
          </a:p>
        </p:txBody>
      </p:sp>
      <p:sp>
        <p:nvSpPr>
          <p:cNvPr id="25" name="燕尾形 16"/>
          <p:cNvSpPr/>
          <p:nvPr/>
        </p:nvSpPr>
        <p:spPr>
          <a:xfrm>
            <a:off x="1064981" y="1873140"/>
            <a:ext cx="344487" cy="420414"/>
          </a:xfrm>
          <a:prstGeom prst="chevron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1566241" y="2994225"/>
            <a:ext cx="9281361" cy="86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情感态度价值观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通过恰当的引导和暗示教会学生察觉自己的攻击意识，并合理控制与调整不合理的观念</a:t>
            </a:r>
          </a:p>
        </p:txBody>
      </p:sp>
      <p:sp>
        <p:nvSpPr>
          <p:cNvPr id="27" name="燕尾形 16"/>
          <p:cNvSpPr/>
          <p:nvPr/>
        </p:nvSpPr>
        <p:spPr>
          <a:xfrm>
            <a:off x="1064981" y="3218793"/>
            <a:ext cx="344487" cy="420414"/>
          </a:xfrm>
          <a:prstGeom prst="chevron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文本框 4"/>
          <p:cNvSpPr txBox="1"/>
          <p:nvPr/>
        </p:nvSpPr>
        <p:spPr>
          <a:xfrm>
            <a:off x="1566241" y="4247411"/>
            <a:ext cx="9281361" cy="12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行与表现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当面对他人的攻击时能够尝试用温和和理智的态度处理矛盾，有效化解危机。掌握应对校园暴力的正确方法，从而提高防暴能力，进而学会保护自己</a:t>
            </a:r>
          </a:p>
        </p:txBody>
      </p:sp>
      <p:sp>
        <p:nvSpPr>
          <p:cNvPr id="29" name="燕尾形 16"/>
          <p:cNvSpPr/>
          <p:nvPr/>
        </p:nvSpPr>
        <p:spPr>
          <a:xfrm>
            <a:off x="1064981" y="4655041"/>
            <a:ext cx="344487" cy="420414"/>
          </a:xfrm>
          <a:prstGeom prst="chevron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防欺凌安全教育的目标</a:t>
            </a:r>
          </a:p>
        </p:txBody>
      </p:sp>
      <p:sp>
        <p:nvSpPr>
          <p:cNvPr id="31" name="矩形 1"/>
          <p:cNvSpPr/>
          <p:nvPr/>
        </p:nvSpPr>
        <p:spPr>
          <a:xfrm>
            <a:off x="0" y="512064"/>
            <a:ext cx="493776" cy="341376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85762" y="328612"/>
            <a:ext cx="4957763" cy="6200775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96002" y="4507831"/>
            <a:ext cx="4555815" cy="51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校园欺凌（暴力）常见情形</a:t>
            </a:r>
          </a:p>
        </p:txBody>
      </p:sp>
      <p:sp>
        <p:nvSpPr>
          <p:cNvPr id="15" name="矩形 14"/>
          <p:cNvSpPr/>
          <p:nvPr/>
        </p:nvSpPr>
        <p:spPr>
          <a:xfrm>
            <a:off x="6096000" y="3832800"/>
            <a:ext cx="1768178" cy="7017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PART/4</a:t>
            </a:r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-43536" y="1143000"/>
            <a:ext cx="4586152" cy="4586152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224548" y="2526613"/>
            <a:ext cx="1052913" cy="1256307"/>
            <a:chOff x="277814" y="5935664"/>
            <a:chExt cx="279400" cy="333375"/>
          </a:xfrm>
          <a:solidFill>
            <a:srgbClr val="8E74A1"/>
          </a:solidFill>
          <a:effectLst/>
        </p:grpSpPr>
        <p:sp>
          <p:nvSpPr>
            <p:cNvPr id="17" name="Freeform 829"/>
            <p:cNvSpPr/>
            <p:nvPr/>
          </p:nvSpPr>
          <p:spPr>
            <a:xfrm>
              <a:off x="277814" y="5935664"/>
              <a:ext cx="279400" cy="333375"/>
            </a:xfrm>
            <a:custGeom>
              <a:avLst/>
              <a:gdLst>
                <a:gd name="T0" fmla="*/ 241 w 241"/>
                <a:gd name="T1" fmla="*/ 30 h 288"/>
                <a:gd name="T2" fmla="*/ 129 w 241"/>
                <a:gd name="T3" fmla="*/ 30 h 288"/>
                <a:gd name="T4" fmla="*/ 129 w 241"/>
                <a:gd name="T5" fmla="*/ 10 h 288"/>
                <a:gd name="T6" fmla="*/ 119 w 241"/>
                <a:gd name="T7" fmla="*/ 0 h 288"/>
                <a:gd name="T8" fmla="*/ 109 w 241"/>
                <a:gd name="T9" fmla="*/ 10 h 288"/>
                <a:gd name="T10" fmla="*/ 109 w 241"/>
                <a:gd name="T11" fmla="*/ 30 h 288"/>
                <a:gd name="T12" fmla="*/ 0 w 241"/>
                <a:gd name="T13" fmla="*/ 30 h 288"/>
                <a:gd name="T14" fmla="*/ 0 w 241"/>
                <a:gd name="T15" fmla="*/ 196 h 288"/>
                <a:gd name="T16" fmla="*/ 75 w 241"/>
                <a:gd name="T17" fmla="*/ 196 h 288"/>
                <a:gd name="T18" fmla="*/ 45 w 241"/>
                <a:gd name="T19" fmla="*/ 272 h 288"/>
                <a:gd name="T20" fmla="*/ 52 w 241"/>
                <a:gd name="T21" fmla="*/ 288 h 288"/>
                <a:gd name="T22" fmla="*/ 56 w 241"/>
                <a:gd name="T23" fmla="*/ 288 h 288"/>
                <a:gd name="T24" fmla="*/ 67 w 241"/>
                <a:gd name="T25" fmla="*/ 281 h 288"/>
                <a:gd name="T26" fmla="*/ 100 w 241"/>
                <a:gd name="T27" fmla="*/ 196 h 288"/>
                <a:gd name="T28" fmla="*/ 138 w 241"/>
                <a:gd name="T29" fmla="*/ 196 h 288"/>
                <a:gd name="T30" fmla="*/ 171 w 241"/>
                <a:gd name="T31" fmla="*/ 281 h 288"/>
                <a:gd name="T32" fmla="*/ 182 w 241"/>
                <a:gd name="T33" fmla="*/ 288 h 288"/>
                <a:gd name="T34" fmla="*/ 186 w 241"/>
                <a:gd name="T35" fmla="*/ 288 h 288"/>
                <a:gd name="T36" fmla="*/ 193 w 241"/>
                <a:gd name="T37" fmla="*/ 272 h 288"/>
                <a:gd name="T38" fmla="*/ 164 w 241"/>
                <a:gd name="T39" fmla="*/ 196 h 288"/>
                <a:gd name="T40" fmla="*/ 241 w 241"/>
                <a:gd name="T41" fmla="*/ 196 h 288"/>
                <a:gd name="T42" fmla="*/ 241 w 241"/>
                <a:gd name="T43" fmla="*/ 30 h 288"/>
                <a:gd name="T44" fmla="*/ 218 w 241"/>
                <a:gd name="T45" fmla="*/ 172 h 288"/>
                <a:gd name="T46" fmla="*/ 23 w 241"/>
                <a:gd name="T47" fmla="*/ 172 h 288"/>
                <a:gd name="T48" fmla="*/ 23 w 241"/>
                <a:gd name="T49" fmla="*/ 53 h 288"/>
                <a:gd name="T50" fmla="*/ 218 w 241"/>
                <a:gd name="T51" fmla="*/ 53 h 288"/>
                <a:gd name="T52" fmla="*/ 218 w 241"/>
                <a:gd name="T53" fmla="*/ 1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288">
                  <a:moveTo>
                    <a:pt x="241" y="30"/>
                  </a:moveTo>
                  <a:cubicBezTo>
                    <a:pt x="129" y="30"/>
                    <a:pt x="129" y="30"/>
                    <a:pt x="129" y="3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5"/>
                    <a:pt x="125" y="0"/>
                    <a:pt x="119" y="0"/>
                  </a:cubicBezTo>
                  <a:cubicBezTo>
                    <a:pt x="114" y="0"/>
                    <a:pt x="109" y="5"/>
                    <a:pt x="109" y="1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75" y="196"/>
                    <a:pt x="75" y="196"/>
                    <a:pt x="75" y="196"/>
                  </a:cubicBezTo>
                  <a:cubicBezTo>
                    <a:pt x="45" y="272"/>
                    <a:pt x="45" y="272"/>
                    <a:pt x="45" y="272"/>
                  </a:cubicBezTo>
                  <a:cubicBezTo>
                    <a:pt x="43" y="278"/>
                    <a:pt x="46" y="285"/>
                    <a:pt x="52" y="288"/>
                  </a:cubicBezTo>
                  <a:cubicBezTo>
                    <a:pt x="53" y="288"/>
                    <a:pt x="55" y="288"/>
                    <a:pt x="56" y="288"/>
                  </a:cubicBezTo>
                  <a:cubicBezTo>
                    <a:pt x="61" y="288"/>
                    <a:pt x="65" y="286"/>
                    <a:pt x="67" y="281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71" y="281"/>
                    <a:pt x="171" y="281"/>
                    <a:pt x="171" y="281"/>
                  </a:cubicBezTo>
                  <a:cubicBezTo>
                    <a:pt x="173" y="286"/>
                    <a:pt x="177" y="288"/>
                    <a:pt x="182" y="288"/>
                  </a:cubicBezTo>
                  <a:cubicBezTo>
                    <a:pt x="184" y="288"/>
                    <a:pt x="185" y="288"/>
                    <a:pt x="186" y="288"/>
                  </a:cubicBezTo>
                  <a:cubicBezTo>
                    <a:pt x="193" y="285"/>
                    <a:pt x="196" y="278"/>
                    <a:pt x="193" y="272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241" y="196"/>
                    <a:pt x="241" y="196"/>
                    <a:pt x="241" y="196"/>
                  </a:cubicBezTo>
                  <a:lnTo>
                    <a:pt x="241" y="30"/>
                  </a:lnTo>
                  <a:close/>
                  <a:moveTo>
                    <a:pt x="218" y="172"/>
                  </a:moveTo>
                  <a:cubicBezTo>
                    <a:pt x="23" y="172"/>
                    <a:pt x="23" y="172"/>
                    <a:pt x="23" y="17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18" y="53"/>
                    <a:pt x="218" y="53"/>
                    <a:pt x="218" y="53"/>
                  </a:cubicBezTo>
                  <a:lnTo>
                    <a:pt x="218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830"/>
            <p:cNvSpPr/>
            <p:nvPr/>
          </p:nvSpPr>
          <p:spPr>
            <a:xfrm>
              <a:off x="323851" y="6018214"/>
              <a:ext cx="184150" cy="96838"/>
            </a:xfrm>
            <a:custGeom>
              <a:avLst/>
              <a:gdLst>
                <a:gd name="T0" fmla="*/ 6 w 116"/>
                <a:gd name="T1" fmla="*/ 61 h 61"/>
                <a:gd name="T2" fmla="*/ 46 w 116"/>
                <a:gd name="T3" fmla="*/ 34 h 61"/>
                <a:gd name="T4" fmla="*/ 55 w 116"/>
                <a:gd name="T5" fmla="*/ 48 h 61"/>
                <a:gd name="T6" fmla="*/ 98 w 116"/>
                <a:gd name="T7" fmla="*/ 20 h 61"/>
                <a:gd name="T8" fmla="*/ 104 w 116"/>
                <a:gd name="T9" fmla="*/ 28 h 61"/>
                <a:gd name="T10" fmla="*/ 116 w 116"/>
                <a:gd name="T11" fmla="*/ 0 h 61"/>
                <a:gd name="T12" fmla="*/ 85 w 116"/>
                <a:gd name="T13" fmla="*/ 2 h 61"/>
                <a:gd name="T14" fmla="*/ 92 w 116"/>
                <a:gd name="T15" fmla="*/ 10 h 61"/>
                <a:gd name="T16" fmla="*/ 58 w 116"/>
                <a:gd name="T17" fmla="*/ 33 h 61"/>
                <a:gd name="T18" fmla="*/ 49 w 116"/>
                <a:gd name="T19" fmla="*/ 18 h 61"/>
                <a:gd name="T20" fmla="*/ 0 w 116"/>
                <a:gd name="T21" fmla="*/ 51 h 61"/>
                <a:gd name="T22" fmla="*/ 6 w 116"/>
                <a:gd name="T23" fmla="*/ 61 h 61"/>
                <a:gd name="T24" fmla="*/ 6 w 116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61">
                  <a:moveTo>
                    <a:pt x="6" y="61"/>
                  </a:moveTo>
                  <a:lnTo>
                    <a:pt x="46" y="34"/>
                  </a:lnTo>
                  <a:lnTo>
                    <a:pt x="55" y="48"/>
                  </a:lnTo>
                  <a:lnTo>
                    <a:pt x="98" y="20"/>
                  </a:lnTo>
                  <a:lnTo>
                    <a:pt x="104" y="28"/>
                  </a:lnTo>
                  <a:lnTo>
                    <a:pt x="116" y="0"/>
                  </a:lnTo>
                  <a:lnTo>
                    <a:pt x="85" y="2"/>
                  </a:lnTo>
                  <a:lnTo>
                    <a:pt x="92" y="10"/>
                  </a:lnTo>
                  <a:lnTo>
                    <a:pt x="58" y="33"/>
                  </a:lnTo>
                  <a:lnTo>
                    <a:pt x="49" y="18"/>
                  </a:lnTo>
                  <a:lnTo>
                    <a:pt x="0" y="51"/>
                  </a:lnTo>
                  <a:lnTo>
                    <a:pt x="6" y="61"/>
                  </a:lnTo>
                  <a:lnTo>
                    <a:pt x="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1805816" y="1"/>
            <a:ext cx="386184" cy="6857998"/>
          </a:xfrm>
          <a:prstGeom prst="rect">
            <a:avLst/>
          </a:prstGeom>
          <a:solidFill>
            <a:srgbClr val="8E74A1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419632" y="1"/>
            <a:ext cx="386184" cy="6857998"/>
          </a:xfrm>
          <a:prstGeom prst="rect">
            <a:avLst/>
          </a:prstGeom>
          <a:solidFill>
            <a:srgbClr val="8E74A1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1033448" y="1"/>
            <a:ext cx="386184" cy="6857998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2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9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1"/>
      <p:bldP spid="15" grpId="2"/>
      <p:bldP spid="20" grpId="3" animBg="1"/>
      <p:bldP spid="21" grpId="4" animBg="1"/>
      <p:bldP spid="22" grpId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1103907" y="1811052"/>
            <a:ext cx="366823" cy="366823"/>
          </a:xfrm>
          <a:prstGeom prst="ellipse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5" name="TextBox 22"/>
          <p:cNvSpPr txBox="1"/>
          <p:nvPr/>
        </p:nvSpPr>
        <p:spPr>
          <a:xfrm>
            <a:off x="1573521" y="1820904"/>
            <a:ext cx="52897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是索要钱物，不给就拳脚相加</a:t>
            </a:r>
          </a:p>
        </p:txBody>
      </p:sp>
      <p:sp>
        <p:nvSpPr>
          <p:cNvPr id="26" name="Oval 23"/>
          <p:cNvSpPr/>
          <p:nvPr/>
        </p:nvSpPr>
        <p:spPr>
          <a:xfrm>
            <a:off x="1103908" y="2594224"/>
            <a:ext cx="366823" cy="366823"/>
          </a:xfrm>
          <a:prstGeom prst="ellipse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7" name="TextBox 24"/>
          <p:cNvSpPr txBox="1"/>
          <p:nvPr/>
        </p:nvSpPr>
        <p:spPr>
          <a:xfrm>
            <a:off x="1573522" y="2608357"/>
            <a:ext cx="52897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是以大欺小，以众欺寡</a:t>
            </a:r>
          </a:p>
        </p:txBody>
      </p:sp>
      <p:sp>
        <p:nvSpPr>
          <p:cNvPr id="28" name="Oval 23"/>
          <p:cNvSpPr/>
          <p:nvPr/>
        </p:nvSpPr>
        <p:spPr>
          <a:xfrm>
            <a:off x="1103906" y="3409947"/>
            <a:ext cx="366823" cy="366823"/>
          </a:xfrm>
          <a:prstGeom prst="ellipse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9" name="TextBox 24"/>
          <p:cNvSpPr txBox="1"/>
          <p:nvPr/>
        </p:nvSpPr>
        <p:spPr>
          <a:xfrm>
            <a:off x="1573519" y="3424080"/>
            <a:ext cx="52897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是为了一点小事，大打出手</a:t>
            </a:r>
          </a:p>
        </p:txBody>
      </p:sp>
      <p:sp>
        <p:nvSpPr>
          <p:cNvPr id="8" name="Oval 23"/>
          <p:cNvSpPr/>
          <p:nvPr/>
        </p:nvSpPr>
        <p:spPr>
          <a:xfrm>
            <a:off x="1103906" y="4222569"/>
            <a:ext cx="366823" cy="366823"/>
          </a:xfrm>
          <a:prstGeom prst="ellipse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1573519" y="4236702"/>
            <a:ext cx="52897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是同学之间因”义气“之争</a:t>
            </a:r>
          </a:p>
        </p:txBody>
      </p:sp>
      <p:sp>
        <p:nvSpPr>
          <p:cNvPr id="10" name="Oval 20"/>
          <p:cNvSpPr/>
          <p:nvPr/>
        </p:nvSpPr>
        <p:spPr>
          <a:xfrm>
            <a:off x="1103906" y="5063460"/>
            <a:ext cx="366823" cy="366823"/>
          </a:xfrm>
          <a:prstGeom prst="ellipse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1573520" y="5073311"/>
            <a:ext cx="528976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是不堪长期受辱，以暴制暴</a:t>
            </a:r>
          </a:p>
        </p:txBody>
      </p:sp>
      <p:sp>
        <p:nvSpPr>
          <p:cNvPr id="12" name="Shape 1135"/>
          <p:cNvSpPr/>
          <p:nvPr/>
        </p:nvSpPr>
        <p:spPr>
          <a:xfrm rot="10800000">
            <a:off x="7421878" y="1974730"/>
            <a:ext cx="3270250" cy="3268662"/>
          </a:xfrm>
          <a:custGeom>
            <a:avLst/>
            <a:gdLst>
              <a:gd name="T0" fmla="*/ 1634893 w 21600"/>
              <a:gd name="T1" fmla="*/ 1634212 h 21600"/>
              <a:gd name="T2" fmla="*/ 1634893 w 21600"/>
              <a:gd name="T3" fmla="*/ 1634212 h 21600"/>
              <a:gd name="T4" fmla="*/ 1634893 w 21600"/>
              <a:gd name="T5" fmla="*/ 1634212 h 21600"/>
              <a:gd name="T6" fmla="*/ 1634893 w 21600"/>
              <a:gd name="T7" fmla="*/ 163421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noFill/>
          <a:ln w="25400">
            <a:solidFill>
              <a:srgbClr val="7C5053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Shape 1142"/>
          <p:cNvSpPr/>
          <p:nvPr/>
        </p:nvSpPr>
        <p:spPr>
          <a:xfrm rot="1790900">
            <a:off x="9090340" y="1752480"/>
            <a:ext cx="1382713" cy="1196975"/>
          </a:xfrm>
          <a:custGeom>
            <a:avLst/>
            <a:gdLst>
              <a:gd name="T0" fmla="*/ 690909 w 21600"/>
              <a:gd name="T1" fmla="*/ 598344 h 21600"/>
              <a:gd name="T2" fmla="*/ 690909 w 21600"/>
              <a:gd name="T3" fmla="*/ 598344 h 21600"/>
              <a:gd name="T4" fmla="*/ 690909 w 21600"/>
              <a:gd name="T5" fmla="*/ 598344 h 21600"/>
              <a:gd name="T6" fmla="*/ 690909 w 21600"/>
              <a:gd name="T7" fmla="*/ 59834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8E74A1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Shape 1145"/>
          <p:cNvSpPr/>
          <p:nvPr/>
        </p:nvSpPr>
        <p:spPr>
          <a:xfrm rot="1790900">
            <a:off x="9828528" y="3005017"/>
            <a:ext cx="1381125" cy="1196975"/>
          </a:xfrm>
          <a:custGeom>
            <a:avLst/>
            <a:gdLst>
              <a:gd name="T0" fmla="*/ 690914 w 21600"/>
              <a:gd name="T1" fmla="*/ 598351 h 21600"/>
              <a:gd name="T2" fmla="*/ 690914 w 21600"/>
              <a:gd name="T3" fmla="*/ 598351 h 21600"/>
              <a:gd name="T4" fmla="*/ 690914 w 21600"/>
              <a:gd name="T5" fmla="*/ 598351 h 21600"/>
              <a:gd name="T6" fmla="*/ 690914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8E74A1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hape 1148"/>
          <p:cNvSpPr/>
          <p:nvPr/>
        </p:nvSpPr>
        <p:spPr>
          <a:xfrm rot="1790900">
            <a:off x="9091928" y="4287717"/>
            <a:ext cx="1382712" cy="1196975"/>
          </a:xfrm>
          <a:custGeom>
            <a:avLst/>
            <a:gdLst>
              <a:gd name="T0" fmla="*/ 690914 w 21600"/>
              <a:gd name="T1" fmla="*/ 598343 h 21600"/>
              <a:gd name="T2" fmla="*/ 690914 w 21600"/>
              <a:gd name="T3" fmla="*/ 598343 h 21600"/>
              <a:gd name="T4" fmla="*/ 690914 w 21600"/>
              <a:gd name="T5" fmla="*/ 598343 h 21600"/>
              <a:gd name="T6" fmla="*/ 690914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8E74A1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Shape 1151"/>
          <p:cNvSpPr/>
          <p:nvPr/>
        </p:nvSpPr>
        <p:spPr>
          <a:xfrm rot="1790900">
            <a:off x="7644128" y="4273430"/>
            <a:ext cx="1381125" cy="1196975"/>
          </a:xfrm>
          <a:custGeom>
            <a:avLst/>
            <a:gdLst>
              <a:gd name="T0" fmla="*/ 690910 w 21600"/>
              <a:gd name="T1" fmla="*/ 598348 h 21600"/>
              <a:gd name="T2" fmla="*/ 690910 w 21600"/>
              <a:gd name="T3" fmla="*/ 598348 h 21600"/>
              <a:gd name="T4" fmla="*/ 690910 w 21600"/>
              <a:gd name="T5" fmla="*/ 598348 h 21600"/>
              <a:gd name="T6" fmla="*/ 690910 w 21600"/>
              <a:gd name="T7" fmla="*/ 59834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8E74A1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hape 1154"/>
          <p:cNvSpPr/>
          <p:nvPr/>
        </p:nvSpPr>
        <p:spPr>
          <a:xfrm rot="1790900">
            <a:off x="6901178" y="3030417"/>
            <a:ext cx="1381125" cy="1196975"/>
          </a:xfrm>
          <a:custGeom>
            <a:avLst/>
            <a:gdLst>
              <a:gd name="T0" fmla="*/ 690912 w 21600"/>
              <a:gd name="T1" fmla="*/ 598343 h 21600"/>
              <a:gd name="T2" fmla="*/ 690912 w 21600"/>
              <a:gd name="T3" fmla="*/ 598343 h 21600"/>
              <a:gd name="T4" fmla="*/ 690912 w 21600"/>
              <a:gd name="T5" fmla="*/ 598343 h 21600"/>
              <a:gd name="T6" fmla="*/ 690912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8E74A1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Shape 1157"/>
          <p:cNvSpPr/>
          <p:nvPr/>
        </p:nvSpPr>
        <p:spPr>
          <a:xfrm rot="1790900">
            <a:off x="7636190" y="1747717"/>
            <a:ext cx="1382713" cy="1196975"/>
          </a:xfrm>
          <a:custGeom>
            <a:avLst/>
            <a:gdLst>
              <a:gd name="T0" fmla="*/ 690912 w 21600"/>
              <a:gd name="T1" fmla="*/ 598351 h 21600"/>
              <a:gd name="T2" fmla="*/ 690912 w 21600"/>
              <a:gd name="T3" fmla="*/ 598351 h 21600"/>
              <a:gd name="T4" fmla="*/ 690912 w 21600"/>
              <a:gd name="T5" fmla="*/ 598351 h 21600"/>
              <a:gd name="T6" fmla="*/ 690912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8E74A1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 Placeholder 2"/>
          <p:cNvSpPr/>
          <p:nvPr/>
        </p:nvSpPr>
        <p:spPr>
          <a:xfrm>
            <a:off x="7734615" y="1681042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 Placeholder 2"/>
          <p:cNvSpPr/>
          <p:nvPr/>
        </p:nvSpPr>
        <p:spPr>
          <a:xfrm>
            <a:off x="9190353" y="1693742"/>
            <a:ext cx="1190625" cy="1381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 Placeholder 2"/>
          <p:cNvSpPr/>
          <p:nvPr/>
        </p:nvSpPr>
        <p:spPr>
          <a:xfrm>
            <a:off x="9923778" y="2949455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 Placeholder 2"/>
          <p:cNvSpPr/>
          <p:nvPr/>
        </p:nvSpPr>
        <p:spPr>
          <a:xfrm>
            <a:off x="9190353" y="4230567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 Placeholder 2"/>
          <p:cNvSpPr/>
          <p:nvPr/>
        </p:nvSpPr>
        <p:spPr>
          <a:xfrm>
            <a:off x="7737790" y="4224217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 Placeholder 2"/>
          <p:cNvSpPr/>
          <p:nvPr/>
        </p:nvSpPr>
        <p:spPr>
          <a:xfrm>
            <a:off x="6990078" y="2974855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Shape 1139"/>
          <p:cNvSpPr/>
          <p:nvPr/>
        </p:nvSpPr>
        <p:spPr>
          <a:xfrm rot="1790900">
            <a:off x="8331515" y="2976442"/>
            <a:ext cx="1484313" cy="1285875"/>
          </a:xfrm>
          <a:custGeom>
            <a:avLst/>
            <a:gdLst>
              <a:gd name="T0" fmla="*/ 742249 w 21600"/>
              <a:gd name="T1" fmla="*/ 642811 h 21600"/>
              <a:gd name="T2" fmla="*/ 742249 w 21600"/>
              <a:gd name="T3" fmla="*/ 642811 h 21600"/>
              <a:gd name="T4" fmla="*/ 742249 w 21600"/>
              <a:gd name="T5" fmla="*/ 642811 h 21600"/>
              <a:gd name="T6" fmla="*/ 742249 w 21600"/>
              <a:gd name="T7" fmla="*/ 64281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8E74A1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 Placeholder 2"/>
          <p:cNvSpPr/>
          <p:nvPr/>
        </p:nvSpPr>
        <p:spPr>
          <a:xfrm>
            <a:off x="8442640" y="2882780"/>
            <a:ext cx="127158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Freeform 250"/>
          <p:cNvSpPr/>
          <p:nvPr/>
        </p:nvSpPr>
        <p:spPr>
          <a:xfrm>
            <a:off x="10409553" y="3402685"/>
            <a:ext cx="217488" cy="401638"/>
          </a:xfrm>
          <a:custGeom>
            <a:avLst/>
            <a:gdLst>
              <a:gd name="T0" fmla="*/ 57 w 137"/>
              <a:gd name="T1" fmla="*/ 0 h 253"/>
              <a:gd name="T2" fmla="*/ 124 w 137"/>
              <a:gd name="T3" fmla="*/ 0 h 253"/>
              <a:gd name="T4" fmla="*/ 124 w 137"/>
              <a:gd name="T5" fmla="*/ 39 h 253"/>
              <a:gd name="T6" fmla="*/ 111 w 137"/>
              <a:gd name="T7" fmla="*/ 39 h 253"/>
              <a:gd name="T8" fmla="*/ 137 w 137"/>
              <a:gd name="T9" fmla="*/ 208 h 253"/>
              <a:gd name="T10" fmla="*/ 93 w 137"/>
              <a:gd name="T11" fmla="*/ 253 h 253"/>
              <a:gd name="T12" fmla="*/ 44 w 137"/>
              <a:gd name="T13" fmla="*/ 210 h 253"/>
              <a:gd name="T14" fmla="*/ 60 w 137"/>
              <a:gd name="T15" fmla="*/ 117 h 253"/>
              <a:gd name="T16" fmla="*/ 11 w 137"/>
              <a:gd name="T17" fmla="*/ 159 h 253"/>
              <a:gd name="T18" fmla="*/ 0 w 137"/>
              <a:gd name="T19" fmla="*/ 142 h 253"/>
              <a:gd name="T20" fmla="*/ 66 w 137"/>
              <a:gd name="T21" fmla="*/ 71 h 253"/>
              <a:gd name="T22" fmla="*/ 71 w 137"/>
              <a:gd name="T23" fmla="*/ 39 h 253"/>
              <a:gd name="T24" fmla="*/ 57 w 137"/>
              <a:gd name="T25" fmla="*/ 39 h 253"/>
              <a:gd name="T26" fmla="*/ 57 w 137"/>
              <a:gd name="T2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253">
                <a:moveTo>
                  <a:pt x="57" y="0"/>
                </a:moveTo>
                <a:lnTo>
                  <a:pt x="124" y="0"/>
                </a:lnTo>
                <a:lnTo>
                  <a:pt x="124" y="39"/>
                </a:lnTo>
                <a:lnTo>
                  <a:pt x="111" y="39"/>
                </a:lnTo>
                <a:lnTo>
                  <a:pt x="137" y="208"/>
                </a:lnTo>
                <a:lnTo>
                  <a:pt x="93" y="253"/>
                </a:lnTo>
                <a:lnTo>
                  <a:pt x="44" y="210"/>
                </a:lnTo>
                <a:lnTo>
                  <a:pt x="60" y="117"/>
                </a:lnTo>
                <a:lnTo>
                  <a:pt x="11" y="159"/>
                </a:lnTo>
                <a:lnTo>
                  <a:pt x="0" y="142"/>
                </a:lnTo>
                <a:lnTo>
                  <a:pt x="66" y="71"/>
                </a:lnTo>
                <a:lnTo>
                  <a:pt x="71" y="39"/>
                </a:lnTo>
                <a:lnTo>
                  <a:pt x="57" y="39"/>
                </a:lnTo>
                <a:lnTo>
                  <a:pt x="5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Freeform 277"/>
          <p:cNvSpPr/>
          <p:nvPr/>
        </p:nvSpPr>
        <p:spPr>
          <a:xfrm>
            <a:off x="7385670" y="3396338"/>
            <a:ext cx="271463" cy="373063"/>
          </a:xfrm>
          <a:custGeom>
            <a:avLst/>
            <a:gdLst>
              <a:gd name="T0" fmla="*/ 8 w 77"/>
              <a:gd name="T1" fmla="*/ 0 h 106"/>
              <a:gd name="T2" fmla="*/ 64 w 77"/>
              <a:gd name="T3" fmla="*/ 0 h 106"/>
              <a:gd name="T4" fmla="*/ 73 w 77"/>
              <a:gd name="T5" fmla="*/ 9 h 106"/>
              <a:gd name="T6" fmla="*/ 73 w 77"/>
              <a:gd name="T7" fmla="*/ 62 h 106"/>
              <a:gd name="T8" fmla="*/ 63 w 77"/>
              <a:gd name="T9" fmla="*/ 60 h 106"/>
              <a:gd name="T10" fmla="*/ 63 w 77"/>
              <a:gd name="T11" fmla="*/ 56 h 106"/>
              <a:gd name="T12" fmla="*/ 63 w 77"/>
              <a:gd name="T13" fmla="*/ 11 h 106"/>
              <a:gd name="T14" fmla="*/ 9 w 77"/>
              <a:gd name="T15" fmla="*/ 11 h 106"/>
              <a:gd name="T16" fmla="*/ 9 w 77"/>
              <a:gd name="T17" fmla="*/ 87 h 106"/>
              <a:gd name="T18" fmla="*/ 36 w 77"/>
              <a:gd name="T19" fmla="*/ 87 h 106"/>
              <a:gd name="T20" fmla="*/ 40 w 77"/>
              <a:gd name="T21" fmla="*/ 96 h 106"/>
              <a:gd name="T22" fmla="*/ 8 w 77"/>
              <a:gd name="T23" fmla="*/ 96 h 106"/>
              <a:gd name="T24" fmla="*/ 0 w 77"/>
              <a:gd name="T25" fmla="*/ 88 h 106"/>
              <a:gd name="T26" fmla="*/ 0 w 77"/>
              <a:gd name="T27" fmla="*/ 9 h 106"/>
              <a:gd name="T28" fmla="*/ 8 w 77"/>
              <a:gd name="T29" fmla="*/ 0 h 106"/>
              <a:gd name="T30" fmla="*/ 16 w 77"/>
              <a:gd name="T31" fmla="*/ 47 h 106"/>
              <a:gd name="T32" fmla="*/ 16 w 77"/>
              <a:gd name="T33" fmla="*/ 54 h 106"/>
              <a:gd name="T34" fmla="*/ 36 w 77"/>
              <a:gd name="T35" fmla="*/ 54 h 106"/>
              <a:gd name="T36" fmla="*/ 36 w 77"/>
              <a:gd name="T37" fmla="*/ 47 h 106"/>
              <a:gd name="T38" fmla="*/ 16 w 77"/>
              <a:gd name="T39" fmla="*/ 47 h 106"/>
              <a:gd name="T40" fmla="*/ 16 w 77"/>
              <a:gd name="T41" fmla="*/ 34 h 106"/>
              <a:gd name="T42" fmla="*/ 16 w 77"/>
              <a:gd name="T43" fmla="*/ 41 h 106"/>
              <a:gd name="T44" fmla="*/ 36 w 77"/>
              <a:gd name="T45" fmla="*/ 41 h 106"/>
              <a:gd name="T46" fmla="*/ 36 w 77"/>
              <a:gd name="T47" fmla="*/ 34 h 106"/>
              <a:gd name="T48" fmla="*/ 16 w 77"/>
              <a:gd name="T49" fmla="*/ 34 h 106"/>
              <a:gd name="T50" fmla="*/ 16 w 77"/>
              <a:gd name="T51" fmla="*/ 21 h 106"/>
              <a:gd name="T52" fmla="*/ 16 w 77"/>
              <a:gd name="T53" fmla="*/ 28 h 106"/>
              <a:gd name="T54" fmla="*/ 55 w 77"/>
              <a:gd name="T55" fmla="*/ 28 h 106"/>
              <a:gd name="T56" fmla="*/ 55 w 77"/>
              <a:gd name="T57" fmla="*/ 21 h 106"/>
              <a:gd name="T58" fmla="*/ 16 w 77"/>
              <a:gd name="T59" fmla="*/ 21 h 106"/>
              <a:gd name="T60" fmla="*/ 47 w 77"/>
              <a:gd name="T61" fmla="*/ 42 h 106"/>
              <a:gd name="T62" fmla="*/ 45 w 77"/>
              <a:gd name="T63" fmla="*/ 70 h 106"/>
              <a:gd name="T64" fmla="*/ 43 w 77"/>
              <a:gd name="T65" fmla="*/ 69 h 106"/>
              <a:gd name="T66" fmla="*/ 39 w 77"/>
              <a:gd name="T67" fmla="*/ 71 h 106"/>
              <a:gd name="T68" fmla="*/ 38 w 77"/>
              <a:gd name="T69" fmla="*/ 74 h 106"/>
              <a:gd name="T70" fmla="*/ 48 w 77"/>
              <a:gd name="T71" fmla="*/ 98 h 106"/>
              <a:gd name="T72" fmla="*/ 48 w 77"/>
              <a:gd name="T73" fmla="*/ 106 h 106"/>
              <a:gd name="T74" fmla="*/ 71 w 77"/>
              <a:gd name="T75" fmla="*/ 106 h 106"/>
              <a:gd name="T76" fmla="*/ 71 w 77"/>
              <a:gd name="T77" fmla="*/ 97 h 106"/>
              <a:gd name="T78" fmla="*/ 77 w 77"/>
              <a:gd name="T79" fmla="*/ 73 h 106"/>
              <a:gd name="T80" fmla="*/ 76 w 77"/>
              <a:gd name="T81" fmla="*/ 69 h 106"/>
              <a:gd name="T82" fmla="*/ 71 w 77"/>
              <a:gd name="T83" fmla="*/ 68 h 106"/>
              <a:gd name="T84" fmla="*/ 69 w 77"/>
              <a:gd name="T85" fmla="*/ 70 h 106"/>
              <a:gd name="T86" fmla="*/ 68 w 77"/>
              <a:gd name="T87" fmla="*/ 68 h 106"/>
              <a:gd name="T88" fmla="*/ 64 w 77"/>
              <a:gd name="T89" fmla="*/ 67 h 106"/>
              <a:gd name="T90" fmla="*/ 62 w 77"/>
              <a:gd name="T91" fmla="*/ 68 h 106"/>
              <a:gd name="T92" fmla="*/ 61 w 77"/>
              <a:gd name="T93" fmla="*/ 66 h 106"/>
              <a:gd name="T94" fmla="*/ 57 w 77"/>
              <a:gd name="T95" fmla="*/ 66 h 106"/>
              <a:gd name="T96" fmla="*/ 55 w 77"/>
              <a:gd name="T97" fmla="*/ 41 h 106"/>
              <a:gd name="T98" fmla="*/ 47 w 77"/>
              <a:gd name="T99" fmla="*/ 42 h 106"/>
              <a:gd name="T100" fmla="*/ 25 w 77"/>
              <a:gd name="T101" fmla="*/ 4 h 106"/>
              <a:gd name="T102" fmla="*/ 25 w 77"/>
              <a:gd name="T103" fmla="*/ 7 h 106"/>
              <a:gd name="T104" fmla="*/ 47 w 77"/>
              <a:gd name="T105" fmla="*/ 7 h 106"/>
              <a:gd name="T106" fmla="*/ 47 w 77"/>
              <a:gd name="T107" fmla="*/ 4 h 106"/>
              <a:gd name="T108" fmla="*/ 25 w 77"/>
              <a:gd name="T109" fmla="*/ 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7" h="105">
                <a:moveTo>
                  <a:pt x="8" y="0"/>
                </a:moveTo>
                <a:cubicBezTo>
                  <a:pt x="64" y="0"/>
                  <a:pt x="64" y="0"/>
                  <a:pt x="64" y="0"/>
                </a:cubicBezTo>
                <a:cubicBezTo>
                  <a:pt x="69" y="0"/>
                  <a:pt x="73" y="4"/>
                  <a:pt x="73" y="9"/>
                </a:cubicBezTo>
                <a:cubicBezTo>
                  <a:pt x="73" y="62"/>
                  <a:pt x="73" y="62"/>
                  <a:pt x="73" y="62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11"/>
                  <a:pt x="63" y="11"/>
                  <a:pt x="63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87"/>
                  <a:pt x="9" y="87"/>
                  <a:pt x="9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40" y="96"/>
                  <a:pt x="40" y="96"/>
                  <a:pt x="40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93"/>
                  <a:pt x="0" y="88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6" y="47"/>
                </a:moveTo>
                <a:cubicBezTo>
                  <a:pt x="16" y="54"/>
                  <a:pt x="16" y="54"/>
                  <a:pt x="1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47"/>
                  <a:pt x="36" y="47"/>
                  <a:pt x="36" y="47"/>
                </a:cubicBezTo>
                <a:cubicBezTo>
                  <a:pt x="16" y="47"/>
                  <a:pt x="16" y="47"/>
                  <a:pt x="16" y="47"/>
                </a:cubicBezTo>
                <a:close/>
                <a:moveTo>
                  <a:pt x="16" y="34"/>
                </a:moveTo>
                <a:cubicBezTo>
                  <a:pt x="16" y="41"/>
                  <a:pt x="16" y="41"/>
                  <a:pt x="1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36" y="34"/>
                  <a:pt x="36" y="34"/>
                </a:cubicBezTo>
                <a:cubicBezTo>
                  <a:pt x="16" y="34"/>
                  <a:pt x="16" y="34"/>
                  <a:pt x="16" y="34"/>
                </a:cubicBezTo>
                <a:close/>
                <a:moveTo>
                  <a:pt x="16" y="21"/>
                </a:moveTo>
                <a:cubicBezTo>
                  <a:pt x="16" y="28"/>
                  <a:pt x="16" y="28"/>
                  <a:pt x="16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1"/>
                  <a:pt x="55" y="21"/>
                  <a:pt x="55" y="21"/>
                </a:cubicBezTo>
                <a:cubicBezTo>
                  <a:pt x="16" y="21"/>
                  <a:pt x="16" y="21"/>
                  <a:pt x="16" y="21"/>
                </a:cubicBezTo>
                <a:close/>
                <a:moveTo>
                  <a:pt x="47" y="42"/>
                </a:moveTo>
                <a:cubicBezTo>
                  <a:pt x="45" y="70"/>
                  <a:pt x="45" y="70"/>
                  <a:pt x="45" y="70"/>
                </a:cubicBezTo>
                <a:cubicBezTo>
                  <a:pt x="43" y="69"/>
                  <a:pt x="43" y="69"/>
                  <a:pt x="43" y="69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97"/>
                  <a:pt x="71" y="97"/>
                  <a:pt x="71" y="97"/>
                </a:cubicBezTo>
                <a:cubicBezTo>
                  <a:pt x="77" y="73"/>
                  <a:pt x="77" y="73"/>
                  <a:pt x="77" y="73"/>
                </a:cubicBezTo>
                <a:cubicBezTo>
                  <a:pt x="76" y="69"/>
                  <a:pt x="76" y="69"/>
                  <a:pt x="76" y="69"/>
                </a:cubicBezTo>
                <a:cubicBezTo>
                  <a:pt x="71" y="68"/>
                  <a:pt x="71" y="68"/>
                  <a:pt x="71" y="68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4" y="67"/>
                  <a:pt x="64" y="67"/>
                  <a:pt x="64" y="67"/>
                </a:cubicBezTo>
                <a:cubicBezTo>
                  <a:pt x="62" y="68"/>
                  <a:pt x="62" y="68"/>
                  <a:pt x="62" y="68"/>
                </a:cubicBezTo>
                <a:cubicBezTo>
                  <a:pt x="61" y="66"/>
                  <a:pt x="61" y="66"/>
                  <a:pt x="61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55" y="41"/>
                  <a:pt x="55" y="41"/>
                  <a:pt x="55" y="41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25" y="4"/>
                </a:moveTo>
                <a:cubicBezTo>
                  <a:pt x="25" y="7"/>
                  <a:pt x="25" y="7"/>
                  <a:pt x="25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7" y="4"/>
                  <a:pt x="47" y="4"/>
                  <a:pt x="47" y="4"/>
                </a:cubicBezTo>
                <a:lnTo>
                  <a:pt x="25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Freeform 283"/>
          <p:cNvSpPr/>
          <p:nvPr/>
        </p:nvSpPr>
        <p:spPr>
          <a:xfrm>
            <a:off x="8810703" y="3385668"/>
            <a:ext cx="333375" cy="422275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Freeform 288"/>
          <p:cNvSpPr/>
          <p:nvPr/>
        </p:nvSpPr>
        <p:spPr>
          <a:xfrm>
            <a:off x="9648597" y="2053188"/>
            <a:ext cx="384175" cy="366713"/>
          </a:xfrm>
          <a:custGeom>
            <a:avLst/>
            <a:gdLst>
              <a:gd name="T0" fmla="*/ 86 w 109"/>
              <a:gd name="T1" fmla="*/ 10 h 104"/>
              <a:gd name="T2" fmla="*/ 94 w 109"/>
              <a:gd name="T3" fmla="*/ 46 h 104"/>
              <a:gd name="T4" fmla="*/ 83 w 109"/>
              <a:gd name="T5" fmla="*/ 58 h 104"/>
              <a:gd name="T6" fmla="*/ 82 w 109"/>
              <a:gd name="T7" fmla="*/ 53 h 104"/>
              <a:gd name="T8" fmla="*/ 85 w 109"/>
              <a:gd name="T9" fmla="*/ 47 h 104"/>
              <a:gd name="T10" fmla="*/ 77 w 109"/>
              <a:gd name="T11" fmla="*/ 51 h 104"/>
              <a:gd name="T12" fmla="*/ 38 w 109"/>
              <a:gd name="T13" fmla="*/ 47 h 104"/>
              <a:gd name="T14" fmla="*/ 39 w 109"/>
              <a:gd name="T15" fmla="*/ 51 h 104"/>
              <a:gd name="T16" fmla="*/ 28 w 109"/>
              <a:gd name="T17" fmla="*/ 34 h 104"/>
              <a:gd name="T18" fmla="*/ 62 w 109"/>
              <a:gd name="T19" fmla="*/ 0 h 104"/>
              <a:gd name="T20" fmla="*/ 37 w 109"/>
              <a:gd name="T21" fmla="*/ 103 h 104"/>
              <a:gd name="T22" fmla="*/ 88 w 109"/>
              <a:gd name="T23" fmla="*/ 84 h 104"/>
              <a:gd name="T24" fmla="*/ 98 w 109"/>
              <a:gd name="T25" fmla="*/ 51 h 104"/>
              <a:gd name="T26" fmla="*/ 49 w 109"/>
              <a:gd name="T27" fmla="*/ 67 h 104"/>
              <a:gd name="T28" fmla="*/ 77 w 109"/>
              <a:gd name="T29" fmla="*/ 58 h 104"/>
              <a:gd name="T30" fmla="*/ 90 w 109"/>
              <a:gd name="T31" fmla="*/ 35 h 104"/>
              <a:gd name="T32" fmla="*/ 79 w 109"/>
              <a:gd name="T33" fmla="*/ 43 h 104"/>
              <a:gd name="T34" fmla="*/ 90 w 109"/>
              <a:gd name="T35" fmla="*/ 35 h 104"/>
              <a:gd name="T36" fmla="*/ 64 w 109"/>
              <a:gd name="T37" fmla="*/ 35 h 104"/>
              <a:gd name="T38" fmla="*/ 73 w 109"/>
              <a:gd name="T39" fmla="*/ 45 h 104"/>
              <a:gd name="T40" fmla="*/ 59 w 109"/>
              <a:gd name="T41" fmla="*/ 35 h 104"/>
              <a:gd name="T42" fmla="*/ 51 w 109"/>
              <a:gd name="T43" fmla="*/ 45 h 104"/>
              <a:gd name="T44" fmla="*/ 59 w 109"/>
              <a:gd name="T45" fmla="*/ 35 h 104"/>
              <a:gd name="T46" fmla="*/ 34 w 109"/>
              <a:gd name="T47" fmla="*/ 35 h 104"/>
              <a:gd name="T48" fmla="*/ 44 w 109"/>
              <a:gd name="T49" fmla="*/ 43 h 104"/>
              <a:gd name="T50" fmla="*/ 35 w 109"/>
              <a:gd name="T51" fmla="*/ 30 h 104"/>
              <a:gd name="T52" fmla="*/ 44 w 109"/>
              <a:gd name="T53" fmla="*/ 24 h 104"/>
              <a:gd name="T54" fmla="*/ 35 w 109"/>
              <a:gd name="T55" fmla="*/ 30 h 104"/>
              <a:gd name="T56" fmla="*/ 59 w 109"/>
              <a:gd name="T57" fmla="*/ 30 h 104"/>
              <a:gd name="T58" fmla="*/ 51 w 109"/>
              <a:gd name="T59" fmla="*/ 22 h 104"/>
              <a:gd name="T60" fmla="*/ 64 w 109"/>
              <a:gd name="T61" fmla="*/ 30 h 104"/>
              <a:gd name="T62" fmla="*/ 73 w 109"/>
              <a:gd name="T63" fmla="*/ 22 h 104"/>
              <a:gd name="T64" fmla="*/ 64 w 109"/>
              <a:gd name="T65" fmla="*/ 30 h 104"/>
              <a:gd name="T66" fmla="*/ 89 w 109"/>
              <a:gd name="T67" fmla="*/ 30 h 104"/>
              <a:gd name="T68" fmla="*/ 79 w 109"/>
              <a:gd name="T69" fmla="*/ 24 h 104"/>
              <a:gd name="T70" fmla="*/ 64 w 109"/>
              <a:gd name="T71" fmla="*/ 6 h 104"/>
              <a:gd name="T72" fmla="*/ 71 w 109"/>
              <a:gd name="T73" fmla="*/ 16 h 104"/>
              <a:gd name="T74" fmla="*/ 64 w 109"/>
              <a:gd name="T75" fmla="*/ 6 h 104"/>
              <a:gd name="T76" fmla="*/ 59 w 109"/>
              <a:gd name="T77" fmla="*/ 6 h 104"/>
              <a:gd name="T78" fmla="*/ 52 w 109"/>
              <a:gd name="T79" fmla="*/ 16 h 104"/>
              <a:gd name="T80" fmla="*/ 46 w 109"/>
              <a:gd name="T81" fmla="*/ 17 h 104"/>
              <a:gd name="T82" fmla="*/ 50 w 109"/>
              <a:gd name="T83" fmla="*/ 8 h 104"/>
              <a:gd name="T84" fmla="*/ 36 w 109"/>
              <a:gd name="T85" fmla="*/ 21 h 104"/>
              <a:gd name="T86" fmla="*/ 46 w 109"/>
              <a:gd name="T87" fmla="*/ 17 h 104"/>
              <a:gd name="T88" fmla="*/ 75 w 109"/>
              <a:gd name="T89" fmla="*/ 10 h 104"/>
              <a:gd name="T90" fmla="*/ 85 w 109"/>
              <a:gd name="T91" fmla="*/ 20 h 104"/>
              <a:gd name="T92" fmla="*/ 82 w 109"/>
              <a:gd name="T93" fmla="*/ 1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04">
                <a:moveTo>
                  <a:pt x="62" y="0"/>
                </a:moveTo>
                <a:cubicBezTo>
                  <a:pt x="71" y="0"/>
                  <a:pt x="80" y="3"/>
                  <a:pt x="86" y="10"/>
                </a:cubicBezTo>
                <a:cubicBezTo>
                  <a:pt x="92" y="16"/>
                  <a:pt x="96" y="24"/>
                  <a:pt x="96" y="34"/>
                </a:cubicBezTo>
                <a:cubicBezTo>
                  <a:pt x="96" y="38"/>
                  <a:pt x="95" y="42"/>
                  <a:pt x="94" y="46"/>
                </a:cubicBezTo>
                <a:cubicBezTo>
                  <a:pt x="92" y="48"/>
                  <a:pt x="92" y="48"/>
                  <a:pt x="92" y="48"/>
                </a:cubicBezTo>
                <a:cubicBezTo>
                  <a:pt x="89" y="52"/>
                  <a:pt x="86" y="56"/>
                  <a:pt x="83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4" y="51"/>
                  <a:pt x="86" y="49"/>
                  <a:pt x="87" y="46"/>
                </a:cubicBezTo>
                <a:cubicBezTo>
                  <a:pt x="86" y="46"/>
                  <a:pt x="86" y="47"/>
                  <a:pt x="85" y="47"/>
                </a:cubicBezTo>
                <a:cubicBezTo>
                  <a:pt x="83" y="48"/>
                  <a:pt x="80" y="49"/>
                  <a:pt x="78" y="50"/>
                </a:cubicBezTo>
                <a:cubicBezTo>
                  <a:pt x="78" y="50"/>
                  <a:pt x="77" y="51"/>
                  <a:pt x="77" y="51"/>
                </a:cubicBezTo>
                <a:cubicBezTo>
                  <a:pt x="65" y="47"/>
                  <a:pt x="54" y="47"/>
                  <a:pt x="44" y="49"/>
                </a:cubicBezTo>
                <a:cubicBezTo>
                  <a:pt x="42" y="49"/>
                  <a:pt x="40" y="48"/>
                  <a:pt x="38" y="47"/>
                </a:cubicBezTo>
                <a:cubicBezTo>
                  <a:pt x="38" y="47"/>
                  <a:pt x="37" y="46"/>
                  <a:pt x="36" y="46"/>
                </a:cubicBezTo>
                <a:cubicBezTo>
                  <a:pt x="37" y="48"/>
                  <a:pt x="38" y="49"/>
                  <a:pt x="39" y="51"/>
                </a:cubicBezTo>
                <a:cubicBezTo>
                  <a:pt x="38" y="52"/>
                  <a:pt x="36" y="52"/>
                  <a:pt x="34" y="53"/>
                </a:cubicBezTo>
                <a:cubicBezTo>
                  <a:pt x="30" y="48"/>
                  <a:pt x="28" y="41"/>
                  <a:pt x="28" y="34"/>
                </a:cubicBezTo>
                <a:cubicBezTo>
                  <a:pt x="28" y="24"/>
                  <a:pt x="31" y="16"/>
                  <a:pt x="38" y="10"/>
                </a:cubicBezTo>
                <a:cubicBezTo>
                  <a:pt x="44" y="3"/>
                  <a:pt x="52" y="0"/>
                  <a:pt x="62" y="0"/>
                </a:cubicBezTo>
                <a:close/>
                <a:moveTo>
                  <a:pt x="0" y="104"/>
                </a:moveTo>
                <a:cubicBezTo>
                  <a:pt x="37" y="103"/>
                  <a:pt x="37" y="103"/>
                  <a:pt x="37" y="103"/>
                </a:cubicBezTo>
                <a:cubicBezTo>
                  <a:pt x="42" y="86"/>
                  <a:pt x="42" y="86"/>
                  <a:pt x="42" y="86"/>
                </a:cubicBezTo>
                <a:cubicBezTo>
                  <a:pt x="88" y="84"/>
                  <a:pt x="88" y="84"/>
                  <a:pt x="88" y="84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98" y="51"/>
                  <a:pt x="98" y="51"/>
                  <a:pt x="98" y="51"/>
                </a:cubicBezTo>
                <a:cubicBezTo>
                  <a:pt x="83" y="72"/>
                  <a:pt x="70" y="74"/>
                  <a:pt x="49" y="68"/>
                </a:cubicBezTo>
                <a:cubicBezTo>
                  <a:pt x="49" y="67"/>
                  <a:pt x="49" y="67"/>
                  <a:pt x="49" y="67"/>
                </a:cubicBezTo>
                <a:cubicBezTo>
                  <a:pt x="66" y="70"/>
                  <a:pt x="73" y="68"/>
                  <a:pt x="77" y="64"/>
                </a:cubicBezTo>
                <a:cubicBezTo>
                  <a:pt x="77" y="58"/>
                  <a:pt x="77" y="58"/>
                  <a:pt x="77" y="58"/>
                </a:cubicBezTo>
                <a:cubicBezTo>
                  <a:pt x="38" y="44"/>
                  <a:pt x="15" y="73"/>
                  <a:pt x="0" y="104"/>
                </a:cubicBezTo>
                <a:close/>
                <a:moveTo>
                  <a:pt x="90" y="35"/>
                </a:moveTo>
                <a:cubicBezTo>
                  <a:pt x="80" y="35"/>
                  <a:pt x="80" y="35"/>
                  <a:pt x="80" y="35"/>
                </a:cubicBezTo>
                <a:cubicBezTo>
                  <a:pt x="80" y="38"/>
                  <a:pt x="80" y="41"/>
                  <a:pt x="79" y="43"/>
                </a:cubicBezTo>
                <a:cubicBezTo>
                  <a:pt x="80" y="43"/>
                  <a:pt x="81" y="42"/>
                  <a:pt x="83" y="42"/>
                </a:cubicBezTo>
                <a:cubicBezTo>
                  <a:pt x="86" y="40"/>
                  <a:pt x="89" y="38"/>
                  <a:pt x="90" y="35"/>
                </a:cubicBezTo>
                <a:close/>
                <a:moveTo>
                  <a:pt x="74" y="35"/>
                </a:moveTo>
                <a:cubicBezTo>
                  <a:pt x="64" y="35"/>
                  <a:pt x="64" y="35"/>
                  <a:pt x="64" y="35"/>
                </a:cubicBezTo>
                <a:cubicBezTo>
                  <a:pt x="64" y="46"/>
                  <a:pt x="64" y="46"/>
                  <a:pt x="64" y="46"/>
                </a:cubicBezTo>
                <a:cubicBezTo>
                  <a:pt x="67" y="46"/>
                  <a:pt x="70" y="46"/>
                  <a:pt x="73" y="45"/>
                </a:cubicBezTo>
                <a:cubicBezTo>
                  <a:pt x="74" y="42"/>
                  <a:pt x="74" y="39"/>
                  <a:pt x="74" y="35"/>
                </a:cubicBezTo>
                <a:close/>
                <a:moveTo>
                  <a:pt x="59" y="35"/>
                </a:moveTo>
                <a:cubicBezTo>
                  <a:pt x="50" y="35"/>
                  <a:pt x="50" y="35"/>
                  <a:pt x="50" y="35"/>
                </a:cubicBezTo>
                <a:cubicBezTo>
                  <a:pt x="50" y="39"/>
                  <a:pt x="50" y="42"/>
                  <a:pt x="51" y="45"/>
                </a:cubicBezTo>
                <a:cubicBezTo>
                  <a:pt x="53" y="46"/>
                  <a:pt x="56" y="46"/>
                  <a:pt x="59" y="46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4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5" y="38"/>
                  <a:pt x="37" y="40"/>
                  <a:pt x="41" y="42"/>
                </a:cubicBezTo>
                <a:cubicBezTo>
                  <a:pt x="42" y="42"/>
                  <a:pt x="43" y="43"/>
                  <a:pt x="44" y="43"/>
                </a:cubicBezTo>
                <a:cubicBezTo>
                  <a:pt x="44" y="41"/>
                  <a:pt x="44" y="38"/>
                  <a:pt x="44" y="35"/>
                </a:cubicBezTo>
                <a:close/>
                <a:moveTo>
                  <a:pt x="35" y="30"/>
                </a:moveTo>
                <a:cubicBezTo>
                  <a:pt x="44" y="30"/>
                  <a:pt x="44" y="30"/>
                  <a:pt x="44" y="30"/>
                </a:cubicBezTo>
                <a:cubicBezTo>
                  <a:pt x="44" y="28"/>
                  <a:pt x="44" y="26"/>
                  <a:pt x="44" y="24"/>
                </a:cubicBezTo>
                <a:cubicBezTo>
                  <a:pt x="43" y="24"/>
                  <a:pt x="42" y="25"/>
                  <a:pt x="41" y="25"/>
                </a:cubicBezTo>
                <a:cubicBezTo>
                  <a:pt x="38" y="27"/>
                  <a:pt x="36" y="28"/>
                  <a:pt x="35" y="30"/>
                </a:cubicBezTo>
                <a:close/>
                <a:moveTo>
                  <a:pt x="50" y="30"/>
                </a:moveTo>
                <a:cubicBezTo>
                  <a:pt x="59" y="30"/>
                  <a:pt x="59" y="30"/>
                  <a:pt x="59" y="30"/>
                </a:cubicBezTo>
                <a:cubicBezTo>
                  <a:pt x="59" y="21"/>
                  <a:pt x="59" y="21"/>
                  <a:pt x="59" y="21"/>
                </a:cubicBezTo>
                <a:cubicBezTo>
                  <a:pt x="56" y="21"/>
                  <a:pt x="53" y="22"/>
                  <a:pt x="51" y="22"/>
                </a:cubicBezTo>
                <a:cubicBezTo>
                  <a:pt x="50" y="25"/>
                  <a:pt x="50" y="27"/>
                  <a:pt x="50" y="30"/>
                </a:cubicBezTo>
                <a:close/>
                <a:moveTo>
                  <a:pt x="64" y="30"/>
                </a:moveTo>
                <a:cubicBezTo>
                  <a:pt x="74" y="30"/>
                  <a:pt x="74" y="30"/>
                  <a:pt x="74" y="30"/>
                </a:cubicBezTo>
                <a:cubicBezTo>
                  <a:pt x="74" y="27"/>
                  <a:pt x="73" y="25"/>
                  <a:pt x="73" y="22"/>
                </a:cubicBezTo>
                <a:cubicBezTo>
                  <a:pt x="70" y="22"/>
                  <a:pt x="67" y="21"/>
                  <a:pt x="64" y="21"/>
                </a:cubicBezTo>
                <a:cubicBezTo>
                  <a:pt x="64" y="30"/>
                  <a:pt x="64" y="30"/>
                  <a:pt x="64" y="30"/>
                </a:cubicBezTo>
                <a:close/>
                <a:moveTo>
                  <a:pt x="80" y="30"/>
                </a:moveTo>
                <a:cubicBezTo>
                  <a:pt x="89" y="30"/>
                  <a:pt x="89" y="30"/>
                  <a:pt x="89" y="30"/>
                </a:cubicBezTo>
                <a:cubicBezTo>
                  <a:pt x="87" y="28"/>
                  <a:pt x="85" y="27"/>
                  <a:pt x="83" y="25"/>
                </a:cubicBezTo>
                <a:cubicBezTo>
                  <a:pt x="81" y="25"/>
                  <a:pt x="80" y="24"/>
                  <a:pt x="79" y="24"/>
                </a:cubicBezTo>
                <a:cubicBezTo>
                  <a:pt x="79" y="26"/>
                  <a:pt x="80" y="28"/>
                  <a:pt x="80" y="30"/>
                </a:cubicBezTo>
                <a:close/>
                <a:moveTo>
                  <a:pt x="64" y="6"/>
                </a:moveTo>
                <a:cubicBezTo>
                  <a:pt x="64" y="15"/>
                  <a:pt x="64" y="15"/>
                  <a:pt x="64" y="15"/>
                </a:cubicBezTo>
                <a:cubicBezTo>
                  <a:pt x="67" y="15"/>
                  <a:pt x="69" y="16"/>
                  <a:pt x="71" y="16"/>
                </a:cubicBezTo>
                <a:cubicBezTo>
                  <a:pt x="71" y="15"/>
                  <a:pt x="70" y="14"/>
                  <a:pt x="70" y="13"/>
                </a:cubicBezTo>
                <a:cubicBezTo>
                  <a:pt x="68" y="10"/>
                  <a:pt x="66" y="7"/>
                  <a:pt x="64" y="6"/>
                </a:cubicBezTo>
                <a:close/>
                <a:moveTo>
                  <a:pt x="59" y="15"/>
                </a:moveTo>
                <a:cubicBezTo>
                  <a:pt x="59" y="6"/>
                  <a:pt x="59" y="6"/>
                  <a:pt x="59" y="6"/>
                </a:cubicBezTo>
                <a:cubicBezTo>
                  <a:pt x="57" y="7"/>
                  <a:pt x="55" y="10"/>
                  <a:pt x="54" y="13"/>
                </a:cubicBezTo>
                <a:cubicBezTo>
                  <a:pt x="53" y="14"/>
                  <a:pt x="53" y="15"/>
                  <a:pt x="52" y="16"/>
                </a:cubicBezTo>
                <a:cubicBezTo>
                  <a:pt x="55" y="16"/>
                  <a:pt x="57" y="15"/>
                  <a:pt x="59" y="15"/>
                </a:cubicBezTo>
                <a:close/>
                <a:moveTo>
                  <a:pt x="46" y="17"/>
                </a:moveTo>
                <a:cubicBezTo>
                  <a:pt x="46" y="15"/>
                  <a:pt x="47" y="12"/>
                  <a:pt x="48" y="10"/>
                </a:cubicBezTo>
                <a:cubicBezTo>
                  <a:pt x="49" y="10"/>
                  <a:pt x="49" y="9"/>
                  <a:pt x="50" y="8"/>
                </a:cubicBezTo>
                <a:cubicBezTo>
                  <a:pt x="47" y="10"/>
                  <a:pt x="44" y="11"/>
                  <a:pt x="42" y="14"/>
                </a:cubicBezTo>
                <a:cubicBezTo>
                  <a:pt x="40" y="16"/>
                  <a:pt x="38" y="18"/>
                  <a:pt x="36" y="21"/>
                </a:cubicBezTo>
                <a:cubicBezTo>
                  <a:pt x="37" y="21"/>
                  <a:pt x="38" y="20"/>
                  <a:pt x="38" y="20"/>
                </a:cubicBezTo>
                <a:cubicBezTo>
                  <a:pt x="41" y="19"/>
                  <a:pt x="43" y="18"/>
                  <a:pt x="46" y="17"/>
                </a:cubicBezTo>
                <a:close/>
                <a:moveTo>
                  <a:pt x="74" y="8"/>
                </a:moveTo>
                <a:cubicBezTo>
                  <a:pt x="74" y="9"/>
                  <a:pt x="75" y="10"/>
                  <a:pt x="75" y="10"/>
                </a:cubicBezTo>
                <a:cubicBezTo>
                  <a:pt x="76" y="12"/>
                  <a:pt x="77" y="15"/>
                  <a:pt x="78" y="17"/>
                </a:cubicBezTo>
                <a:cubicBezTo>
                  <a:pt x="80" y="18"/>
                  <a:pt x="83" y="19"/>
                  <a:pt x="85" y="20"/>
                </a:cubicBezTo>
                <a:cubicBezTo>
                  <a:pt x="86" y="20"/>
                  <a:pt x="86" y="21"/>
                  <a:pt x="87" y="21"/>
                </a:cubicBezTo>
                <a:cubicBezTo>
                  <a:pt x="86" y="18"/>
                  <a:pt x="84" y="16"/>
                  <a:pt x="82" y="14"/>
                </a:cubicBezTo>
                <a:cubicBezTo>
                  <a:pt x="79" y="11"/>
                  <a:pt x="77" y="10"/>
                  <a:pt x="7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Freeform 82"/>
          <p:cNvSpPr/>
          <p:nvPr/>
        </p:nvSpPr>
        <p:spPr>
          <a:xfrm>
            <a:off x="8145921" y="2129861"/>
            <a:ext cx="347796" cy="341850"/>
          </a:xfrm>
          <a:custGeom>
            <a:avLst/>
            <a:gdLst>
              <a:gd name="T0" fmla="*/ 31 w 99"/>
              <a:gd name="T1" fmla="*/ 1 h 97"/>
              <a:gd name="T2" fmla="*/ 50 w 99"/>
              <a:gd name="T3" fmla="*/ 21 h 97"/>
              <a:gd name="T4" fmla="*/ 50 w 99"/>
              <a:gd name="T5" fmla="*/ 23 h 97"/>
              <a:gd name="T6" fmla="*/ 44 w 99"/>
              <a:gd name="T7" fmla="*/ 37 h 97"/>
              <a:gd name="T8" fmla="*/ 37 w 99"/>
              <a:gd name="T9" fmla="*/ 30 h 97"/>
              <a:gd name="T10" fmla="*/ 34 w 99"/>
              <a:gd name="T11" fmla="*/ 20 h 97"/>
              <a:gd name="T12" fmla="*/ 24 w 99"/>
              <a:gd name="T13" fmla="*/ 16 h 97"/>
              <a:gd name="T14" fmla="*/ 17 w 99"/>
              <a:gd name="T15" fmla="*/ 9 h 97"/>
              <a:gd name="T16" fmla="*/ 31 w 99"/>
              <a:gd name="T17" fmla="*/ 1 h 97"/>
              <a:gd name="T18" fmla="*/ 23 w 99"/>
              <a:gd name="T19" fmla="*/ 21 h 97"/>
              <a:gd name="T20" fmla="*/ 24 w 99"/>
              <a:gd name="T21" fmla="*/ 30 h 97"/>
              <a:gd name="T22" fmla="*/ 33 w 99"/>
              <a:gd name="T23" fmla="*/ 31 h 97"/>
              <a:gd name="T24" fmla="*/ 32 w 99"/>
              <a:gd name="T25" fmla="*/ 22 h 97"/>
              <a:gd name="T26" fmla="*/ 23 w 99"/>
              <a:gd name="T27" fmla="*/ 21 h 97"/>
              <a:gd name="T28" fmla="*/ 2 w 99"/>
              <a:gd name="T29" fmla="*/ 35 h 97"/>
              <a:gd name="T30" fmla="*/ 0 w 99"/>
              <a:gd name="T31" fmla="*/ 40 h 97"/>
              <a:gd name="T32" fmla="*/ 48 w 99"/>
              <a:gd name="T33" fmla="*/ 88 h 97"/>
              <a:gd name="T34" fmla="*/ 89 w 99"/>
              <a:gd name="T35" fmla="*/ 47 h 97"/>
              <a:gd name="T36" fmla="*/ 42 w 99"/>
              <a:gd name="T37" fmla="*/ 0 h 97"/>
              <a:gd name="T38" fmla="*/ 37 w 99"/>
              <a:gd name="T39" fmla="*/ 1 h 97"/>
              <a:gd name="T40" fmla="*/ 53 w 99"/>
              <a:gd name="T41" fmla="*/ 18 h 97"/>
              <a:gd name="T42" fmla="*/ 54 w 99"/>
              <a:gd name="T43" fmla="*/ 19 h 97"/>
              <a:gd name="T44" fmla="*/ 54 w 99"/>
              <a:gd name="T45" fmla="*/ 20 h 97"/>
              <a:gd name="T46" fmla="*/ 54 w 99"/>
              <a:gd name="T47" fmla="*/ 24 h 97"/>
              <a:gd name="T48" fmla="*/ 44 w 99"/>
              <a:gd name="T49" fmla="*/ 44 h 97"/>
              <a:gd name="T50" fmla="*/ 25 w 99"/>
              <a:gd name="T51" fmla="*/ 53 h 97"/>
              <a:gd name="T52" fmla="*/ 21 w 99"/>
              <a:gd name="T53" fmla="*/ 53 h 97"/>
              <a:gd name="T54" fmla="*/ 20 w 99"/>
              <a:gd name="T55" fmla="*/ 53 h 97"/>
              <a:gd name="T56" fmla="*/ 19 w 99"/>
              <a:gd name="T57" fmla="*/ 52 h 97"/>
              <a:gd name="T58" fmla="*/ 2 w 99"/>
              <a:gd name="T59" fmla="*/ 35 h 97"/>
              <a:gd name="T60" fmla="*/ 12 w 99"/>
              <a:gd name="T61" fmla="*/ 14 h 97"/>
              <a:gd name="T62" fmla="*/ 3 w 99"/>
              <a:gd name="T63" fmla="*/ 28 h 97"/>
              <a:gd name="T64" fmla="*/ 23 w 99"/>
              <a:gd name="T65" fmla="*/ 48 h 97"/>
              <a:gd name="T66" fmla="*/ 24 w 99"/>
              <a:gd name="T67" fmla="*/ 48 h 97"/>
              <a:gd name="T68" fmla="*/ 39 w 99"/>
              <a:gd name="T69" fmla="*/ 42 h 97"/>
              <a:gd name="T70" fmla="*/ 32 w 99"/>
              <a:gd name="T71" fmla="*/ 35 h 97"/>
              <a:gd name="T72" fmla="*/ 22 w 99"/>
              <a:gd name="T73" fmla="*/ 31 h 97"/>
              <a:gd name="T74" fmla="*/ 18 w 99"/>
              <a:gd name="T75" fmla="*/ 21 h 97"/>
              <a:gd name="T76" fmla="*/ 12 w 99"/>
              <a:gd name="T77" fmla="*/ 1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Freeform 280"/>
          <p:cNvSpPr/>
          <p:nvPr/>
        </p:nvSpPr>
        <p:spPr>
          <a:xfrm>
            <a:off x="9690665" y="4652917"/>
            <a:ext cx="300038" cy="334963"/>
          </a:xfrm>
          <a:custGeom>
            <a:avLst/>
            <a:gdLst>
              <a:gd name="T0" fmla="*/ 18 w 85"/>
              <a:gd name="T1" fmla="*/ 18 h 95"/>
              <a:gd name="T2" fmla="*/ 7 w 85"/>
              <a:gd name="T3" fmla="*/ 26 h 95"/>
              <a:gd name="T4" fmla="*/ 39 w 85"/>
              <a:gd name="T5" fmla="*/ 57 h 95"/>
              <a:gd name="T6" fmla="*/ 37 w 85"/>
              <a:gd name="T7" fmla="*/ 40 h 95"/>
              <a:gd name="T8" fmla="*/ 27 w 85"/>
              <a:gd name="T9" fmla="*/ 40 h 95"/>
              <a:gd name="T10" fmla="*/ 22 w 85"/>
              <a:gd name="T11" fmla="*/ 30 h 95"/>
              <a:gd name="T12" fmla="*/ 22 w 85"/>
              <a:gd name="T13" fmla="*/ 18 h 95"/>
              <a:gd name="T14" fmla="*/ 22 w 85"/>
              <a:gd name="T15" fmla="*/ 0 h 95"/>
              <a:gd name="T16" fmla="*/ 85 w 85"/>
              <a:gd name="T17" fmla="*/ 40 h 95"/>
              <a:gd name="T18" fmla="*/ 46 w 85"/>
              <a:gd name="T19" fmla="*/ 95 h 95"/>
              <a:gd name="T20" fmla="*/ 0 w 85"/>
              <a:gd name="T21" fmla="*/ 18 h 95"/>
              <a:gd name="T22" fmla="*/ 31 w 85"/>
              <a:gd name="T23" fmla="*/ 28 h 95"/>
              <a:gd name="T24" fmla="*/ 43 w 85"/>
              <a:gd name="T25" fmla="*/ 27 h 95"/>
              <a:gd name="T26" fmla="*/ 42 w 85"/>
              <a:gd name="T27" fmla="*/ 21 h 95"/>
              <a:gd name="T28" fmla="*/ 36 w 85"/>
              <a:gd name="T29" fmla="*/ 13 h 95"/>
              <a:gd name="T30" fmla="*/ 37 w 85"/>
              <a:gd name="T31" fmla="*/ 10 h 95"/>
              <a:gd name="T32" fmla="*/ 38 w 85"/>
              <a:gd name="T33" fmla="*/ 16 h 95"/>
              <a:gd name="T34" fmla="*/ 43 w 85"/>
              <a:gd name="T35" fmla="*/ 11 h 95"/>
              <a:gd name="T36" fmla="*/ 31 w 85"/>
              <a:gd name="T37" fmla="*/ 12 h 95"/>
              <a:gd name="T38" fmla="*/ 32 w 85"/>
              <a:gd name="T39" fmla="*/ 17 h 95"/>
              <a:gd name="T40" fmla="*/ 38 w 85"/>
              <a:gd name="T41" fmla="*/ 25 h 95"/>
              <a:gd name="T42" fmla="*/ 37 w 85"/>
              <a:gd name="T43" fmla="*/ 29 h 95"/>
              <a:gd name="T44" fmla="*/ 36 w 85"/>
              <a:gd name="T45" fmla="*/ 22 h 95"/>
              <a:gd name="T46" fmla="*/ 64 w 85"/>
              <a:gd name="T47" fmla="*/ 32 h 95"/>
              <a:gd name="T48" fmla="*/ 56 w 85"/>
              <a:gd name="T49" fmla="*/ 7 h 95"/>
              <a:gd name="T50" fmla="*/ 52 w 85"/>
              <a:gd name="T51" fmla="*/ 7 h 95"/>
              <a:gd name="T52" fmla="*/ 45 w 85"/>
              <a:gd name="T53" fmla="*/ 32 h 95"/>
              <a:gd name="T54" fmla="*/ 49 w 85"/>
              <a:gd name="T55" fmla="*/ 18 h 95"/>
              <a:gd name="T56" fmla="*/ 56 w 85"/>
              <a:gd name="T57" fmla="*/ 32 h 95"/>
              <a:gd name="T58" fmla="*/ 59 w 85"/>
              <a:gd name="T59" fmla="*/ 32 h 95"/>
              <a:gd name="T60" fmla="*/ 65 w 85"/>
              <a:gd name="T61" fmla="*/ 22 h 95"/>
              <a:gd name="T62" fmla="*/ 71 w 85"/>
              <a:gd name="T63" fmla="*/ 32 h 95"/>
              <a:gd name="T64" fmla="*/ 77 w 85"/>
              <a:gd name="T65" fmla="*/ 24 h 95"/>
              <a:gd name="T66" fmla="*/ 72 w 85"/>
              <a:gd name="T67" fmla="*/ 17 h 95"/>
              <a:gd name="T68" fmla="*/ 70 w 85"/>
              <a:gd name="T69" fmla="*/ 12 h 95"/>
              <a:gd name="T70" fmla="*/ 72 w 85"/>
              <a:gd name="T71" fmla="*/ 11 h 95"/>
              <a:gd name="T72" fmla="*/ 77 w 85"/>
              <a:gd name="T73" fmla="*/ 16 h 95"/>
              <a:gd name="T74" fmla="*/ 71 w 85"/>
              <a:gd name="T75" fmla="*/ 7 h 95"/>
              <a:gd name="T76" fmla="*/ 65 w 85"/>
              <a:gd name="T77" fmla="*/ 15 h 95"/>
              <a:gd name="T78" fmla="*/ 70 w 85"/>
              <a:gd name="T79" fmla="*/ 22 h 95"/>
              <a:gd name="T80" fmla="*/ 72 w 85"/>
              <a:gd name="T81" fmla="*/ 28 h 95"/>
              <a:gd name="T82" fmla="*/ 70 w 85"/>
              <a:gd name="T83" fmla="*/ 28 h 95"/>
              <a:gd name="T84" fmla="*/ 65 w 85"/>
              <a:gd name="T85" fmla="*/ 22 h 95"/>
              <a:gd name="T86" fmla="*/ 7 w 85"/>
              <a:gd name="T87" fmla="*/ 68 h 95"/>
              <a:gd name="T88" fmla="*/ 20 w 85"/>
              <a:gd name="T89" fmla="*/ 62 h 95"/>
              <a:gd name="T90" fmla="*/ 26 w 85"/>
              <a:gd name="T91" fmla="*/ 62 h 95"/>
              <a:gd name="T92" fmla="*/ 39 w 85"/>
              <a:gd name="T93" fmla="*/ 68 h 95"/>
              <a:gd name="T94" fmla="*/ 26 w 85"/>
              <a:gd name="T95" fmla="*/ 62 h 95"/>
              <a:gd name="T96" fmla="*/ 7 w 85"/>
              <a:gd name="T97" fmla="*/ 79 h 95"/>
              <a:gd name="T98" fmla="*/ 20 w 85"/>
              <a:gd name="T99" fmla="*/ 73 h 95"/>
              <a:gd name="T100" fmla="*/ 26 w 85"/>
              <a:gd name="T101" fmla="*/ 73 h 95"/>
              <a:gd name="T102" fmla="*/ 39 w 85"/>
              <a:gd name="T103" fmla="*/ 79 h 95"/>
              <a:gd name="T104" fmla="*/ 26 w 85"/>
              <a:gd name="T105" fmla="*/ 73 h 95"/>
              <a:gd name="T106" fmla="*/ 7 w 85"/>
              <a:gd name="T107" fmla="*/ 89 h 95"/>
              <a:gd name="T108" fmla="*/ 20 w 85"/>
              <a:gd name="T109" fmla="*/ 83 h 95"/>
              <a:gd name="T110" fmla="*/ 26 w 85"/>
              <a:gd name="T111" fmla="*/ 83 h 95"/>
              <a:gd name="T112" fmla="*/ 39 w 85"/>
              <a:gd name="T113" fmla="*/ 89 h 95"/>
              <a:gd name="T114" fmla="*/ 26 w 85"/>
              <a:gd name="T115" fmla="*/ 8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5" h="95">
                <a:moveTo>
                  <a:pt x="0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26"/>
                  <a:pt x="18" y="26"/>
                  <a:pt x="18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57"/>
                  <a:pt x="7" y="57"/>
                  <a:pt x="7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40"/>
                  <a:pt x="39" y="40"/>
                  <a:pt x="39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22" y="51"/>
                  <a:pt x="22" y="51"/>
                  <a:pt x="22" y="51"/>
                </a:cubicBezTo>
                <a:cubicBezTo>
                  <a:pt x="27" y="40"/>
                  <a:pt x="27" y="40"/>
                  <a:pt x="27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0"/>
                  <a:pt x="22" y="0"/>
                  <a:pt x="22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40"/>
                  <a:pt x="85" y="40"/>
                  <a:pt x="85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95"/>
                  <a:pt x="46" y="95"/>
                  <a:pt x="46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8"/>
                  <a:pt x="0" y="18"/>
                  <a:pt x="0" y="18"/>
                </a:cubicBezTo>
                <a:close/>
                <a:moveTo>
                  <a:pt x="31" y="22"/>
                </a:moveTo>
                <a:cubicBezTo>
                  <a:pt x="31" y="28"/>
                  <a:pt x="31" y="28"/>
                  <a:pt x="31" y="28"/>
                </a:cubicBezTo>
                <a:cubicBezTo>
                  <a:pt x="31" y="31"/>
                  <a:pt x="33" y="32"/>
                  <a:pt x="37" y="32"/>
                </a:cubicBezTo>
                <a:cubicBezTo>
                  <a:pt x="41" y="32"/>
                  <a:pt x="43" y="31"/>
                  <a:pt x="43" y="27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3"/>
                  <a:pt x="43" y="22"/>
                  <a:pt x="42" y="21"/>
                </a:cubicBezTo>
                <a:cubicBezTo>
                  <a:pt x="42" y="20"/>
                  <a:pt x="40" y="19"/>
                  <a:pt x="38" y="17"/>
                </a:cubicBezTo>
                <a:cubicBezTo>
                  <a:pt x="37" y="15"/>
                  <a:pt x="36" y="14"/>
                  <a:pt x="36" y="13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1"/>
                  <a:pt x="36" y="10"/>
                  <a:pt x="37" y="10"/>
                </a:cubicBezTo>
                <a:cubicBezTo>
                  <a:pt x="38" y="10"/>
                  <a:pt x="38" y="11"/>
                  <a:pt x="38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8"/>
                  <a:pt x="41" y="7"/>
                  <a:pt x="37" y="7"/>
                </a:cubicBezTo>
                <a:cubicBezTo>
                  <a:pt x="33" y="7"/>
                  <a:pt x="31" y="9"/>
                  <a:pt x="31" y="12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6"/>
                  <a:pt x="31" y="16"/>
                  <a:pt x="32" y="17"/>
                </a:cubicBezTo>
                <a:cubicBezTo>
                  <a:pt x="32" y="18"/>
                  <a:pt x="34" y="19"/>
                  <a:pt x="36" y="22"/>
                </a:cubicBezTo>
                <a:cubicBezTo>
                  <a:pt x="37" y="23"/>
                  <a:pt x="38" y="24"/>
                  <a:pt x="38" y="25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7" y="29"/>
                  <a:pt x="37" y="29"/>
                </a:cubicBezTo>
                <a:cubicBezTo>
                  <a:pt x="36" y="29"/>
                  <a:pt x="36" y="28"/>
                  <a:pt x="36" y="28"/>
                </a:cubicBezTo>
                <a:cubicBezTo>
                  <a:pt x="36" y="22"/>
                  <a:pt x="36" y="22"/>
                  <a:pt x="36" y="22"/>
                </a:cubicBezTo>
                <a:cubicBezTo>
                  <a:pt x="31" y="22"/>
                  <a:pt x="31" y="22"/>
                  <a:pt x="31" y="22"/>
                </a:cubicBezTo>
                <a:close/>
                <a:moveTo>
                  <a:pt x="64" y="32"/>
                </a:moveTo>
                <a:cubicBezTo>
                  <a:pt x="64" y="7"/>
                  <a:pt x="64" y="7"/>
                  <a:pt x="64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4" y="20"/>
                  <a:pt x="54" y="20"/>
                  <a:pt x="54" y="20"/>
                </a:cubicBezTo>
                <a:cubicBezTo>
                  <a:pt x="52" y="7"/>
                  <a:pt x="52" y="7"/>
                  <a:pt x="52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32"/>
                  <a:pt x="45" y="32"/>
                  <a:pt x="45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18"/>
                  <a:pt x="49" y="18"/>
                  <a:pt x="49" y="18"/>
                </a:cubicBezTo>
                <a:cubicBezTo>
                  <a:pt x="52" y="32"/>
                  <a:pt x="52" y="32"/>
                  <a:pt x="52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32"/>
                  <a:pt x="59" y="32"/>
                  <a:pt x="59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65" y="22"/>
                </a:moveTo>
                <a:cubicBezTo>
                  <a:pt x="65" y="28"/>
                  <a:pt x="65" y="28"/>
                  <a:pt x="65" y="28"/>
                </a:cubicBezTo>
                <a:cubicBezTo>
                  <a:pt x="65" y="31"/>
                  <a:pt x="67" y="32"/>
                  <a:pt x="71" y="32"/>
                </a:cubicBezTo>
                <a:cubicBezTo>
                  <a:pt x="75" y="32"/>
                  <a:pt x="77" y="31"/>
                  <a:pt x="77" y="27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3"/>
                  <a:pt x="77" y="22"/>
                  <a:pt x="76" y="21"/>
                </a:cubicBezTo>
                <a:cubicBezTo>
                  <a:pt x="76" y="20"/>
                  <a:pt x="74" y="19"/>
                  <a:pt x="72" y="17"/>
                </a:cubicBezTo>
                <a:cubicBezTo>
                  <a:pt x="71" y="15"/>
                  <a:pt x="70" y="14"/>
                  <a:pt x="70" y="13"/>
                </a:cubicBezTo>
                <a:cubicBezTo>
                  <a:pt x="70" y="12"/>
                  <a:pt x="70" y="12"/>
                  <a:pt x="70" y="12"/>
                </a:cubicBezTo>
                <a:cubicBezTo>
                  <a:pt x="70" y="11"/>
                  <a:pt x="70" y="10"/>
                  <a:pt x="71" y="10"/>
                </a:cubicBezTo>
                <a:cubicBezTo>
                  <a:pt x="72" y="10"/>
                  <a:pt x="72" y="11"/>
                  <a:pt x="72" y="11"/>
                </a:cubicBezTo>
                <a:cubicBezTo>
                  <a:pt x="72" y="16"/>
                  <a:pt x="72" y="16"/>
                  <a:pt x="72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77" y="11"/>
                  <a:pt x="77" y="11"/>
                  <a:pt x="77" y="11"/>
                </a:cubicBezTo>
                <a:cubicBezTo>
                  <a:pt x="77" y="8"/>
                  <a:pt x="75" y="7"/>
                  <a:pt x="71" y="7"/>
                </a:cubicBezTo>
                <a:cubicBezTo>
                  <a:pt x="67" y="7"/>
                  <a:pt x="65" y="9"/>
                  <a:pt x="65" y="12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6"/>
                  <a:pt x="65" y="16"/>
                  <a:pt x="66" y="17"/>
                </a:cubicBezTo>
                <a:cubicBezTo>
                  <a:pt x="66" y="18"/>
                  <a:pt x="68" y="19"/>
                  <a:pt x="70" y="22"/>
                </a:cubicBezTo>
                <a:cubicBezTo>
                  <a:pt x="71" y="23"/>
                  <a:pt x="72" y="24"/>
                  <a:pt x="72" y="25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28"/>
                  <a:pt x="71" y="29"/>
                  <a:pt x="71" y="29"/>
                </a:cubicBezTo>
                <a:cubicBezTo>
                  <a:pt x="70" y="29"/>
                  <a:pt x="70" y="28"/>
                  <a:pt x="70" y="28"/>
                </a:cubicBezTo>
                <a:cubicBezTo>
                  <a:pt x="70" y="22"/>
                  <a:pt x="70" y="22"/>
                  <a:pt x="70" y="22"/>
                </a:cubicBezTo>
                <a:cubicBezTo>
                  <a:pt x="65" y="22"/>
                  <a:pt x="65" y="22"/>
                  <a:pt x="65" y="22"/>
                </a:cubicBezTo>
                <a:close/>
                <a:moveTo>
                  <a:pt x="7" y="62"/>
                </a:moveTo>
                <a:cubicBezTo>
                  <a:pt x="7" y="68"/>
                  <a:pt x="7" y="68"/>
                  <a:pt x="7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2"/>
                  <a:pt x="20" y="62"/>
                  <a:pt x="20" y="62"/>
                </a:cubicBezTo>
                <a:cubicBezTo>
                  <a:pt x="7" y="62"/>
                  <a:pt x="7" y="62"/>
                  <a:pt x="7" y="62"/>
                </a:cubicBezTo>
                <a:close/>
                <a:moveTo>
                  <a:pt x="26" y="62"/>
                </a:moveTo>
                <a:cubicBezTo>
                  <a:pt x="26" y="68"/>
                  <a:pt x="26" y="68"/>
                  <a:pt x="26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62"/>
                  <a:pt x="39" y="62"/>
                  <a:pt x="39" y="62"/>
                </a:cubicBezTo>
                <a:cubicBezTo>
                  <a:pt x="26" y="62"/>
                  <a:pt x="26" y="62"/>
                  <a:pt x="26" y="62"/>
                </a:cubicBezTo>
                <a:close/>
                <a:moveTo>
                  <a:pt x="7" y="73"/>
                </a:moveTo>
                <a:cubicBezTo>
                  <a:pt x="7" y="79"/>
                  <a:pt x="7" y="79"/>
                  <a:pt x="7" y="79"/>
                </a:cubicBezTo>
                <a:cubicBezTo>
                  <a:pt x="20" y="79"/>
                  <a:pt x="20" y="79"/>
                  <a:pt x="20" y="79"/>
                </a:cubicBezTo>
                <a:cubicBezTo>
                  <a:pt x="20" y="73"/>
                  <a:pt x="20" y="73"/>
                  <a:pt x="20" y="73"/>
                </a:cubicBezTo>
                <a:cubicBezTo>
                  <a:pt x="7" y="73"/>
                  <a:pt x="7" y="73"/>
                  <a:pt x="7" y="73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39" y="73"/>
                  <a:pt x="39" y="73"/>
                  <a:pt x="39" y="73"/>
                </a:cubicBezTo>
                <a:cubicBezTo>
                  <a:pt x="26" y="73"/>
                  <a:pt x="26" y="73"/>
                  <a:pt x="26" y="73"/>
                </a:cubicBezTo>
                <a:close/>
                <a:moveTo>
                  <a:pt x="7" y="83"/>
                </a:moveTo>
                <a:cubicBezTo>
                  <a:pt x="7" y="89"/>
                  <a:pt x="7" y="89"/>
                  <a:pt x="7" y="89"/>
                </a:cubicBezTo>
                <a:cubicBezTo>
                  <a:pt x="20" y="89"/>
                  <a:pt x="20" y="89"/>
                  <a:pt x="20" y="89"/>
                </a:cubicBezTo>
                <a:cubicBezTo>
                  <a:pt x="20" y="83"/>
                  <a:pt x="20" y="83"/>
                  <a:pt x="20" y="83"/>
                </a:cubicBezTo>
                <a:cubicBezTo>
                  <a:pt x="7" y="83"/>
                  <a:pt x="7" y="83"/>
                  <a:pt x="7" y="83"/>
                </a:cubicBezTo>
                <a:close/>
                <a:moveTo>
                  <a:pt x="26" y="83"/>
                </a:moveTo>
                <a:cubicBezTo>
                  <a:pt x="26" y="89"/>
                  <a:pt x="26" y="89"/>
                  <a:pt x="26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83"/>
                  <a:pt x="39" y="83"/>
                  <a:pt x="39" y="83"/>
                </a:cubicBezTo>
                <a:lnTo>
                  <a:pt x="26" y="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Freeform 13"/>
          <p:cNvSpPr/>
          <p:nvPr/>
        </p:nvSpPr>
        <p:spPr>
          <a:xfrm>
            <a:off x="8192004" y="4625855"/>
            <a:ext cx="285371" cy="393872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校园欺凌（暴力）常见情形</a:t>
            </a:r>
          </a:p>
        </p:txBody>
      </p:sp>
      <p:sp>
        <p:nvSpPr>
          <p:cNvPr id="41" name="矩形 1"/>
          <p:cNvSpPr/>
          <p:nvPr/>
        </p:nvSpPr>
        <p:spPr>
          <a:xfrm>
            <a:off x="0" y="512064"/>
            <a:ext cx="493776" cy="341376"/>
          </a:xfrm>
          <a:prstGeom prst="rect">
            <a:avLst/>
          </a:prstGeom>
          <a:solidFill>
            <a:srgbClr val="8E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2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1" presetID="42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3" presetID="42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2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8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85" presetID="42" presetClass="entr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8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1" presetID="42" presetClass="entr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9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97" presetID="42" presetClass="entr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9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42" presetClass="entr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09" presetID="42" presetClass="entr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42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21" presetID="42" presetClass="entr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42" presetClass="entr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33" presetID="42" presetClass="entr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42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4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45" presetID="42" presetClass="entr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4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1" presetID="42" presetClass="entr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57" presetID="42" presetClass="entr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3" presetID="42" presetClass="entr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6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69" presetID="42" presetClass="entr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5" presetID="42" presetClass="entr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81" presetID="42" presetClass="entr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8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  <p:bldP spid="8" grpId="6" animBg="1"/>
      <p:bldP spid="9" grpId="7"/>
      <p:bldP spid="10" grpId="8" animBg="1"/>
      <p:bldP spid="11" grpId="9"/>
      <p:bldP spid="12" grpId="10" animBg="1"/>
      <p:bldP spid="13" grpId="11" animBg="1"/>
      <p:bldP spid="14" grpId="12" animBg="1"/>
      <p:bldP spid="15" grpId="13" animBg="1"/>
      <p:bldP spid="16" grpId="14" animBg="1"/>
      <p:bldP spid="17" grpId="15" animBg="1"/>
      <p:bldP spid="18" grpId="16" animBg="1"/>
      <p:bldP spid="19" grpId="17"/>
      <p:bldP spid="20" grpId="18"/>
      <p:bldP spid="21" grpId="19"/>
      <p:bldP spid="22" grpId="20"/>
      <p:bldP spid="23" grpId="21"/>
      <p:bldP spid="30" grpId="22"/>
      <p:bldP spid="31" grpId="23" animBg="1"/>
      <p:bldP spid="32" grpId="24"/>
      <p:bldP spid="33" grpId="25" animBg="1"/>
      <p:bldP spid="34" grpId="26" animBg="1"/>
      <p:bldP spid="35" grpId="27" animBg="1"/>
      <p:bldP spid="36" grpId="28" animBg="1"/>
      <p:bldP spid="37" grpId="29" animBg="1"/>
      <p:bldP spid="38" grpId="30" animBg="1"/>
      <p:bldP spid="39" grpId="3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53a03cc-57c8-4956-abde-cd994b0dcea8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497</Words>
  <Application>Microsoft Office PowerPoint</Application>
  <PresentationFormat>宽屏</PresentationFormat>
  <Paragraphs>109</Paragraphs>
  <Slides>20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Kontrapunkt Bob</vt:lpstr>
      <vt:lpstr>Malgun Gothic</vt:lpstr>
      <vt:lpstr>Source Han Serif SC</vt:lpstr>
      <vt:lpstr>等线</vt:lpstr>
      <vt:lpstr>等线 Light</vt:lpstr>
      <vt:lpstr>方正黑体简体</vt:lpstr>
      <vt:lpstr>思源等宽 L</vt:lpstr>
      <vt:lpstr>微软雅黑 Light</vt:lpstr>
      <vt:lpstr>Arial</vt:lpstr>
      <vt:lpstr>Arial Black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Z MC</cp:lastModifiedBy>
  <cp:revision>2</cp:revision>
  <cp:lastPrinted>2022-05-05T15:03:39Z</cp:lastPrinted>
  <dcterms:created xsi:type="dcterms:W3CDTF">2022-05-05T15:03:39Z</dcterms:created>
  <dcterms:modified xsi:type="dcterms:W3CDTF">2022-10-17T00:35:33Z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